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90" r:id="rId12"/>
    <p:sldId id="291" r:id="rId13"/>
    <p:sldId id="292"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x="9144000" cy="5143500" type="screen16x9"/>
  <p:notesSz cx="6858000" cy="9144000"/>
  <p:embeddedFontLst>
    <p:embeddedFont>
      <p:font typeface="Century Gothic" panose="020B0502020202020204" pitchFamily="34" charset="0"/>
      <p:regular r:id="rId40"/>
      <p:bold r:id="rId41"/>
      <p:italic r:id="rId42"/>
      <p:boldItalic r:id="rId43"/>
    </p:embeddedFont>
    <p:embeddedFont>
      <p:font typeface="Georgia" panose="02040502050405020303" pitchFamily="18" charset="0"/>
      <p:regular r:id="rId44"/>
      <p:bold r:id="rId45"/>
      <p:italic r:id="rId46"/>
      <p:boldItalic r:id="rId47"/>
    </p:embeddedFont>
    <p:embeddedFont>
      <p:font typeface="Times" panose="02020603050405020304" pitchFamily="18"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4">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hW2fvXzqgUDFm6+SPHfpqMEy6j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F401DD-7089-4BFD-9B47-E724DF55D601}">
  <a:tblStyle styleId="{DBF401DD-7089-4BFD-9B47-E724DF55D60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4A80957-CAAA-4443-9059-20EEF17DCD81}" styleName="Table_1">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20000"/>
            </a:schemeClr>
          </a:solidFill>
        </a:fill>
      </a:tcStyle>
    </a:band1H>
    <a:band2H>
      <a:tcTxStyle/>
      <a:tcStyle>
        <a:tcBdr/>
      </a:tcStyle>
    </a:band2H>
    <a:band1V>
      <a:tcTxStyle/>
      <a:tcStyle>
        <a:tcBdr/>
        <a:fill>
          <a:solidFill>
            <a:schemeClr val="accent2">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2"/>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EA9DAC87-3101-476E-92B7-C941E129A190}"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17" autoAdjust="0"/>
  </p:normalViewPr>
  <p:slideViewPr>
    <p:cSldViewPr snapToGrid="0">
      <p:cViewPr>
        <p:scale>
          <a:sx n="100" d="100"/>
          <a:sy n="100" d="100"/>
        </p:scale>
        <p:origin x="1380" y="192"/>
      </p:cViewPr>
      <p:guideLst>
        <p:guide orient="horz" pos="164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095424C1-8E2A-D32D-6D20-BF1CEE4A3869}"/>
            </a:ext>
          </a:extLst>
        </p:cNvPr>
        <p:cNvGrpSpPr/>
        <p:nvPr/>
      </p:nvGrpSpPr>
      <p:grpSpPr>
        <a:xfrm>
          <a:off x="0" y="0"/>
          <a:ext cx="0" cy="0"/>
          <a:chOff x="0" y="0"/>
          <a:chExt cx="0" cy="0"/>
        </a:xfrm>
      </p:grpSpPr>
      <p:sp>
        <p:nvSpPr>
          <p:cNvPr id="208" name="Google Shape;208;p11:notes">
            <a:extLst>
              <a:ext uri="{FF2B5EF4-FFF2-40B4-BE49-F238E27FC236}">
                <a16:creationId xmlns:a16="http://schemas.microsoft.com/office/drawing/2014/main" id="{A38D0A26-C9C4-1EB0-1ABB-0FECA0DEACA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p11:notes">
            <a:extLst>
              <a:ext uri="{FF2B5EF4-FFF2-40B4-BE49-F238E27FC236}">
                <a16:creationId xmlns:a16="http://schemas.microsoft.com/office/drawing/2014/main" id="{AE40220C-EE49-2B53-DD8B-32B923B124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2456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B5566145-58EF-DD6E-E160-447A768ABCBE}"/>
            </a:ext>
          </a:extLst>
        </p:cNvPr>
        <p:cNvGrpSpPr/>
        <p:nvPr/>
      </p:nvGrpSpPr>
      <p:grpSpPr>
        <a:xfrm>
          <a:off x="0" y="0"/>
          <a:ext cx="0" cy="0"/>
          <a:chOff x="0" y="0"/>
          <a:chExt cx="0" cy="0"/>
        </a:xfrm>
      </p:grpSpPr>
      <p:sp>
        <p:nvSpPr>
          <p:cNvPr id="208" name="Google Shape;208;p11:notes">
            <a:extLst>
              <a:ext uri="{FF2B5EF4-FFF2-40B4-BE49-F238E27FC236}">
                <a16:creationId xmlns:a16="http://schemas.microsoft.com/office/drawing/2014/main" id="{3D14B75A-2E54-500E-113E-8AEB53C32A9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p11:notes">
            <a:extLst>
              <a:ext uri="{FF2B5EF4-FFF2-40B4-BE49-F238E27FC236}">
                <a16:creationId xmlns:a16="http://schemas.microsoft.com/office/drawing/2014/main" id="{402D29F0-14C0-D835-A83D-3E88249888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7752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EB01AB4F-69E5-CCFF-19CF-310D787E3A30}"/>
            </a:ext>
          </a:extLst>
        </p:cNvPr>
        <p:cNvGrpSpPr/>
        <p:nvPr/>
      </p:nvGrpSpPr>
      <p:grpSpPr>
        <a:xfrm>
          <a:off x="0" y="0"/>
          <a:ext cx="0" cy="0"/>
          <a:chOff x="0" y="0"/>
          <a:chExt cx="0" cy="0"/>
        </a:xfrm>
      </p:grpSpPr>
      <p:sp>
        <p:nvSpPr>
          <p:cNvPr id="208" name="Google Shape;208;p11:notes">
            <a:extLst>
              <a:ext uri="{FF2B5EF4-FFF2-40B4-BE49-F238E27FC236}">
                <a16:creationId xmlns:a16="http://schemas.microsoft.com/office/drawing/2014/main" id="{F9711C12-4B5A-4503-7AA6-C3D783E0EAB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p11:notes">
            <a:extLst>
              <a:ext uri="{FF2B5EF4-FFF2-40B4-BE49-F238E27FC236}">
                <a16:creationId xmlns:a16="http://schemas.microsoft.com/office/drawing/2014/main" id="{0F785418-30E5-3177-1B0D-C677C14FB4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8110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2ac6c9b1c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32ac6c9b1c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Max Pooling:保留特徵，減少數據維度</a:t>
            </a:r>
            <a:endParaRPr/>
          </a:p>
          <a:p>
            <a:pPr marL="457200" lvl="0" indent="-298450" algn="l" rtl="0">
              <a:lnSpc>
                <a:spcPct val="100000"/>
              </a:lnSpc>
              <a:spcBef>
                <a:spcPts val="0"/>
              </a:spcBef>
              <a:spcAft>
                <a:spcPts val="0"/>
              </a:spcAft>
              <a:buSzPts val="1100"/>
              <a:buChar char="●"/>
            </a:pPr>
            <a:r>
              <a:rPr lang="en-US"/>
              <a:t>Fully Connect:將特徵綜合起來，並產生最終的分類結果。</a:t>
            </a:r>
            <a:endParaRPr/>
          </a:p>
          <a:p>
            <a:pPr marL="457200" marR="0" lvl="0" indent="-298450" algn="l" rtl="0">
              <a:lnSpc>
                <a:spcPct val="100000"/>
              </a:lnSpc>
              <a:spcBef>
                <a:spcPts val="0"/>
              </a:spcBef>
              <a:spcAft>
                <a:spcPts val="0"/>
              </a:spcAft>
              <a:buClr>
                <a:srgbClr val="000000"/>
              </a:buClr>
              <a:buSzPts val="1100"/>
              <a:buFont typeface="Arial"/>
              <a:buChar char="●"/>
            </a:pPr>
            <a:r>
              <a:rPr lang="en-US"/>
              <a:t>使用跳躍連接（Skip Connection）將輸入直接傳遞到後面的層，減少了梯度消失的問題，允許訓練更深層的網絡。</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ac6c9b1ca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32ac6c9b1ca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Max Pooling:保留特徵，減少數據維度</a:t>
            </a:r>
            <a:endParaRPr/>
          </a:p>
          <a:p>
            <a:pPr marL="457200" lvl="0" indent="-298450" algn="l" rtl="0">
              <a:lnSpc>
                <a:spcPct val="100000"/>
              </a:lnSpc>
              <a:spcBef>
                <a:spcPts val="0"/>
              </a:spcBef>
              <a:spcAft>
                <a:spcPts val="0"/>
              </a:spcAft>
              <a:buSzPts val="1100"/>
              <a:buChar char="●"/>
            </a:pPr>
            <a:r>
              <a:rPr lang="en-US"/>
              <a:t>Fully Connect:將特徵綜合起來，並產生最終的分類結果。</a:t>
            </a:r>
            <a:endParaRPr/>
          </a:p>
          <a:p>
            <a:pPr marL="457200" marR="0" lvl="0" indent="-298450" algn="l" rtl="0">
              <a:lnSpc>
                <a:spcPct val="100000"/>
              </a:lnSpc>
              <a:spcBef>
                <a:spcPts val="0"/>
              </a:spcBef>
              <a:spcAft>
                <a:spcPts val="0"/>
              </a:spcAft>
              <a:buClr>
                <a:srgbClr val="000000"/>
              </a:buClr>
              <a:buSzPts val="1100"/>
              <a:buFont typeface="Arial"/>
              <a:buChar char="●"/>
            </a:pPr>
            <a:r>
              <a:rPr lang="en-US"/>
              <a:t>使用跳躍連接（Skip Connection）將輸入直接傳遞到後面的層，減少了梯度消失的問題，允許訓練更深層的網絡。</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2ac6c9b1ca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32ac6c9b1ca_1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Max Pooling:保留特徵，減少數據維度</a:t>
            </a:r>
            <a:endParaRPr/>
          </a:p>
          <a:p>
            <a:pPr marL="457200" lvl="0" indent="-298450" algn="l" rtl="0">
              <a:lnSpc>
                <a:spcPct val="100000"/>
              </a:lnSpc>
              <a:spcBef>
                <a:spcPts val="0"/>
              </a:spcBef>
              <a:spcAft>
                <a:spcPts val="0"/>
              </a:spcAft>
              <a:buSzPts val="1100"/>
              <a:buChar char="●"/>
            </a:pPr>
            <a:r>
              <a:rPr lang="en-US"/>
              <a:t>Fully Connect:將特徵綜合起來，並產生最終的分類結果。</a:t>
            </a:r>
            <a:endParaRPr/>
          </a:p>
          <a:p>
            <a:pPr marL="457200" marR="0" lvl="0" indent="-298450" algn="l" rtl="0">
              <a:lnSpc>
                <a:spcPct val="100000"/>
              </a:lnSpc>
              <a:spcBef>
                <a:spcPts val="0"/>
              </a:spcBef>
              <a:spcAft>
                <a:spcPts val="0"/>
              </a:spcAft>
              <a:buClr>
                <a:srgbClr val="000000"/>
              </a:buClr>
              <a:buSzPts val="1100"/>
              <a:buFont typeface="Arial"/>
              <a:buChar char="●"/>
            </a:pPr>
            <a:r>
              <a:rPr lang="en-US"/>
              <a:t>使用跳躍連接（Skip Connection）將輸入直接傳遞到後面的層，減少了梯度消失的問題，允許訓練更深層的網絡。</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Max Pooling:保留特徵，減少數據維度</a:t>
            </a:r>
            <a:endParaRPr/>
          </a:p>
          <a:p>
            <a:pPr marL="457200" lvl="0" indent="-298450" algn="l" rtl="0">
              <a:lnSpc>
                <a:spcPct val="100000"/>
              </a:lnSpc>
              <a:spcBef>
                <a:spcPts val="0"/>
              </a:spcBef>
              <a:spcAft>
                <a:spcPts val="0"/>
              </a:spcAft>
              <a:buSzPts val="1100"/>
              <a:buChar char="●"/>
            </a:pPr>
            <a:r>
              <a:rPr lang="en-US"/>
              <a:t>Fully Connect:將特徵綜合起來，並產生最終的分類結果。</a:t>
            </a:r>
            <a:endParaRPr/>
          </a:p>
          <a:p>
            <a:pPr marL="457200" marR="0" lvl="0" indent="-298450" algn="l" rtl="0">
              <a:lnSpc>
                <a:spcPct val="100000"/>
              </a:lnSpc>
              <a:spcBef>
                <a:spcPts val="0"/>
              </a:spcBef>
              <a:spcAft>
                <a:spcPts val="0"/>
              </a:spcAft>
              <a:buClr>
                <a:srgbClr val="000000"/>
              </a:buClr>
              <a:buSzPts val="1100"/>
              <a:buFont typeface="Arial"/>
              <a:buChar char="●"/>
            </a:pPr>
            <a:r>
              <a:rPr lang="en-US"/>
              <a:t>使用跳躍連接（Skip Connection）將輸入直接傳遞到後面的層，減少了梯度消失的問題，允許訓練更深層的網絡。</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252822ca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3252822ca4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2be555c2a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32be555c2a0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127" name="Google Shape;127;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2be555c2a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32be555c2a0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252822ca4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3252822ca4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252822ca4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3252822ca40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252822ca40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3252822ca40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252822ca4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3252822ca40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252822ca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3252822ca40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252822ca4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3252822ca40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252822ca40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3252822ca40_2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這裡介紹CPU與AI加速器間的運作過程</a:t>
            </a:r>
            <a:endParaRPr/>
          </a:p>
          <a:p>
            <a:pPr marL="158750" lvl="0" indent="0" algn="l" rtl="0">
              <a:lnSpc>
                <a:spcPct val="100000"/>
              </a:lnSpc>
              <a:spcBef>
                <a:spcPts val="0"/>
              </a:spcBef>
              <a:spcAft>
                <a:spcPts val="0"/>
              </a:spcAft>
              <a:buSzPts val="1100"/>
              <a:buNone/>
            </a:pPr>
            <a:r>
              <a:rPr lang="en-US"/>
              <a:t>一開始CPU會發送指令給DMA，讓DMA知道要從DRAM搬哪些資料到AI加速器，並發出啟動AI加速器的訊號。</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這裡介紹CPU與AI加速器間的運作過程</a:t>
            </a:r>
            <a:endParaRPr/>
          </a:p>
          <a:p>
            <a:pPr marL="158750" lvl="0" indent="0" algn="l" rtl="0">
              <a:lnSpc>
                <a:spcPct val="100000"/>
              </a:lnSpc>
              <a:spcBef>
                <a:spcPts val="0"/>
              </a:spcBef>
              <a:spcAft>
                <a:spcPts val="0"/>
              </a:spcAft>
              <a:buSzPts val="1100"/>
              <a:buNone/>
            </a:pPr>
            <a:r>
              <a:rPr lang="en-US"/>
              <a:t>一開始CPU會發送指令給DMA，讓DMA知道要從DRAM搬哪些資料到AI加速器，並發出啟動AI加速器的訊號。</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252822ca40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3252822ca40_2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這裡介紹CPU與AI加速器間的運作過程</a:t>
            </a:r>
            <a:endParaRPr/>
          </a:p>
          <a:p>
            <a:pPr marL="158750" lvl="0" indent="0" algn="l" rtl="0">
              <a:lnSpc>
                <a:spcPct val="100000"/>
              </a:lnSpc>
              <a:spcBef>
                <a:spcPts val="0"/>
              </a:spcBef>
              <a:spcAft>
                <a:spcPts val="0"/>
              </a:spcAft>
              <a:buSzPts val="1100"/>
              <a:buNone/>
            </a:pPr>
            <a:r>
              <a:rPr lang="en-US"/>
              <a:t>一開始CPU會發送指令給DMA，讓DMA知道要從DRAM搬哪些資料到AI加速器，並發出啟動AI加速器的訊號。</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在心臟超音波（也稱為心臟超聲波檢查）中，不同的切面（view）提供了不同角度的心臟結構影像。A2C、A4C、PLAX 和 PSAX 是常見的心臟超音波檢查的切面，分別能觀察到以下內容：</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US" b="1">
                <a:solidFill>
                  <a:schemeClr val="dk1"/>
                </a:solidFill>
              </a:rPr>
              <a:t>A2C（Apical 2-chamber view，心尖2腔切面）</a:t>
            </a:r>
            <a:r>
              <a:rPr lang="en-US">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這是從心臟的心尖部觀察的一個切面，能夠顯示左心房和左心室的前壁以及左心室的後壁。它有助於評估左心室的運動、瓣膜功能（特別是二尖瓣），並可以觀察心房、心室的大小和功能。</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主要觀察的結構：左心房、左心室、二尖瓣。</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b="1">
                <a:solidFill>
                  <a:schemeClr val="dk1"/>
                </a:solidFill>
              </a:rPr>
              <a:t>A4C（Apical 4-chamber view，心尖4腔切面）</a:t>
            </a:r>
            <a:r>
              <a:rPr lang="en-US">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這個切面從心尖部同時顯示左心房、右心房、左心室和右心室的影像。它有助於評估四個心腔的大小、心室和心房的收縮與舒張情況、以及各瓣膜的運作（如二尖瓣、三尖瓣、肺動脈瓣和主動脈瓣）。</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主要觀察的結構：左心房、左心室、右心房、右心室、各心臟瓣膜。</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b="1">
                <a:solidFill>
                  <a:schemeClr val="dk1"/>
                </a:solidFill>
              </a:rPr>
              <a:t>PLAX（Parasternal long axis view，旁胸長軸切面）</a:t>
            </a:r>
            <a:r>
              <a:rPr lang="en-US">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這是一個從胸壁側面進行的切面，展示左心室、二尖瓣、主動脈、心室間隔等結構。此切面有助於評估左心室的大小、心室間隔的厚度、二尖瓣的功能以及主動脈根部的狀況。</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主要觀察的結構：左心室、心室間隔、二尖瓣、主動脈、左心室壁。</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b="1">
                <a:solidFill>
                  <a:schemeClr val="dk1"/>
                </a:solidFill>
              </a:rPr>
              <a:t>PSAX（Parasternal short axis view，旁胸短軸切面）</a:t>
            </a:r>
            <a:r>
              <a:rPr lang="en-US">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這個切面也是從胸壁側面進行的，不過切割的是心臟的橫截面，能夠觀察到心臟的不同層次。常見的是觀察心室中段、心尖部分以及主動脈的橫切面。PSAX 能夠幫助檢視心臟瓣膜（例如二尖瓣、三尖瓣）及心室功能。</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主要觀察的結構：左心室、右心室、二尖瓣、三尖瓣、肺動脈、主動脈。</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這些切面通過不同的角度提供了心臟的詳細影像，協助醫生進行診斷和治療計劃的制定。</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2be555c2a0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32be555c2a0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5" name="Google Shape;50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US"/>
              <a:t>本次使用的CNN架構主要由幾個不同類型的layer組成，包括convolution、maxpooling、fully connected、Global Average Pooling。而為了能更好的使用硬體來實現這個架構，我們也加入了quantize layer來調整計算過程中的數值，使其能維持在我們所希望的區間內，避免像是overflow問題的發生。</a:t>
            </a:r>
            <a:endParaRPr/>
          </a:p>
          <a:p>
            <a:pPr marL="457200" lvl="0" indent="-298450" algn="l" rtl="0">
              <a:lnSpc>
                <a:spcPct val="100000"/>
              </a:lnSpc>
              <a:spcBef>
                <a:spcPts val="0"/>
              </a:spcBef>
              <a:spcAft>
                <a:spcPts val="0"/>
              </a:spcAft>
              <a:buSzPts val="1100"/>
              <a:buAutoNum type="arabicPeriod"/>
            </a:pPr>
            <a:r>
              <a:rPr lang="en-US"/>
              <a:t>這個架構包含4層convolution搭配max pooling，每層的convolution後也使用Relu來作為activation function使用。而Fully connected層則使用了2層。</a:t>
            </a:r>
            <a:endParaRPr/>
          </a:p>
          <a:p>
            <a:pPr marL="457200" lvl="0" indent="-298450" algn="l" rtl="0">
              <a:lnSpc>
                <a:spcPct val="100000"/>
              </a:lnSpc>
              <a:spcBef>
                <a:spcPts val="0"/>
              </a:spcBef>
              <a:spcAft>
                <a:spcPts val="0"/>
              </a:spcAft>
              <a:buSzPts val="1100"/>
              <a:buAutoNum type="arabicPeriod"/>
            </a:pPr>
            <a:r>
              <a:rPr lang="en-US"/>
              <a:t>quantize layer放置於maxpooling layer後與FC layer後，確保計算中的結果能維持在預期的bit數中</a:t>
            </a:r>
            <a:endParaRPr/>
          </a:p>
        </p:txBody>
      </p:sp>
      <p:sp>
        <p:nvSpPr>
          <p:cNvPr id="151" name="Google Shape;1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Char char="•"/>
            </a:pPr>
            <a:r>
              <a:rPr lang="en-US"/>
              <a:t>原始數值被映射到某個整數範圍。在這次的設計中，我們將input, weights, biases從原始值量化到-128到127的區間；而每一層的計算結果則量化到0 到127的區間</a:t>
            </a:r>
            <a:endParaRPr/>
          </a:p>
          <a:p>
            <a:pPr marL="457200" lvl="0" indent="-298450" algn="l" rtl="0">
              <a:lnSpc>
                <a:spcPct val="100000"/>
              </a:lnSpc>
              <a:spcBef>
                <a:spcPts val="0"/>
              </a:spcBef>
              <a:spcAft>
                <a:spcPts val="0"/>
              </a:spcAft>
              <a:buSzPts val="1100"/>
              <a:buFont typeface="Arial"/>
              <a:buChar char="•"/>
            </a:pPr>
            <a:r>
              <a:rPr lang="en-US"/>
              <a:t>這種映射通常基於一個</a:t>
            </a:r>
            <a:r>
              <a:rPr lang="en-US" b="1"/>
              <a:t>scale factor</a:t>
            </a:r>
            <a:r>
              <a:rPr lang="en-US"/>
              <a:t>，將浮點數值除以</a:t>
            </a:r>
            <a:r>
              <a:rPr lang="en-US" b="1"/>
              <a:t>scale factor</a:t>
            </a:r>
            <a:r>
              <a:rPr lang="en-US"/>
              <a:t>後四捨五入，使其落入整數範圍內。</a:t>
            </a:r>
            <a:endParaRPr/>
          </a:p>
          <a:p>
            <a:pPr marL="457200" lvl="0" indent="-298450" algn="l" rtl="0">
              <a:lnSpc>
                <a:spcPct val="100000"/>
              </a:lnSpc>
              <a:spcBef>
                <a:spcPts val="0"/>
              </a:spcBef>
              <a:spcAft>
                <a:spcPts val="0"/>
              </a:spcAft>
              <a:buSzPts val="1100"/>
              <a:buChar char="•"/>
            </a:pPr>
            <a:r>
              <a:rPr lang="en-US"/>
              <a:t>對稱量化的優點是實現簡單，適合大多數 CNN 模型的權重和激活值。</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252822ca4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3252822ca40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err="1"/>
              <a:t>關於系統架構的部分，主要會分為硬體和軟體</a:t>
            </a:r>
            <a:r>
              <a:rPr lang="en-US" dirty="0"/>
              <a:t>。</a:t>
            </a:r>
            <a:endParaRPr dirty="0"/>
          </a:p>
          <a:p>
            <a:pPr marL="158750" lvl="0" indent="0" algn="l" rtl="0">
              <a:lnSpc>
                <a:spcPct val="100000"/>
              </a:lnSpc>
              <a:spcBef>
                <a:spcPts val="0"/>
              </a:spcBef>
              <a:spcAft>
                <a:spcPts val="0"/>
              </a:spcAft>
              <a:buSzPts val="1100"/>
              <a:buNone/>
            </a:pPr>
            <a:endParaRPr dirty="0"/>
          </a:p>
          <a:p>
            <a:pPr marL="158750" lvl="0" indent="0" algn="l" rtl="0">
              <a:lnSpc>
                <a:spcPct val="100000"/>
              </a:lnSpc>
              <a:spcBef>
                <a:spcPts val="0"/>
              </a:spcBef>
              <a:spcAft>
                <a:spcPts val="0"/>
              </a:spcAft>
              <a:buSzPts val="1100"/>
              <a:buNone/>
            </a:pPr>
            <a:r>
              <a:rPr lang="en-US" dirty="0" err="1"/>
              <a:t>軟體的部分主要是輸入的資料處理，以及訓練模型並將權重以及模型的架構放入對應的硬體的記憶體當中</a:t>
            </a:r>
            <a:r>
              <a:rPr lang="en-US" dirty="0"/>
              <a:t>。</a:t>
            </a:r>
            <a:endParaRPr dirty="0"/>
          </a:p>
          <a:p>
            <a:pPr marL="158750" lvl="0" indent="0" algn="l" rtl="0">
              <a:lnSpc>
                <a:spcPct val="100000"/>
              </a:lnSpc>
              <a:spcBef>
                <a:spcPts val="0"/>
              </a:spcBef>
              <a:spcAft>
                <a:spcPts val="0"/>
              </a:spcAft>
              <a:buSzPts val="1100"/>
              <a:buNone/>
            </a:pPr>
            <a:endParaRPr dirty="0"/>
          </a:p>
          <a:p>
            <a:pPr marL="158750" lvl="0" indent="0" algn="l" rtl="0">
              <a:lnSpc>
                <a:spcPct val="100000"/>
              </a:lnSpc>
              <a:spcBef>
                <a:spcPts val="0"/>
              </a:spcBef>
              <a:spcAft>
                <a:spcPts val="0"/>
              </a:spcAft>
              <a:buSzPts val="1100"/>
              <a:buNone/>
            </a:pPr>
            <a:r>
              <a:rPr lang="en-US" dirty="0"/>
              <a:t>至於硬體的部分分為2個區塊，1個是off-chip的memory部分，包含了DRAM和ROM。</a:t>
            </a:r>
            <a:endParaRPr dirty="0"/>
          </a:p>
          <a:p>
            <a:pPr marL="457200" lvl="0" indent="-298450" algn="l" rtl="0">
              <a:lnSpc>
                <a:spcPct val="100000"/>
              </a:lnSpc>
              <a:spcBef>
                <a:spcPts val="0"/>
              </a:spcBef>
              <a:spcAft>
                <a:spcPts val="0"/>
              </a:spcAft>
              <a:buSzPts val="1100"/>
              <a:buChar char="●"/>
            </a:pPr>
            <a:r>
              <a:rPr lang="en-US" dirty="0"/>
              <a:t>DRAM: </a:t>
            </a:r>
            <a:r>
              <a:rPr lang="en-US" dirty="0" err="1"/>
              <a:t>存放模型參數以及輸入資料</a:t>
            </a:r>
            <a:r>
              <a:rPr lang="en-US" dirty="0"/>
              <a:t>。</a:t>
            </a:r>
            <a:endParaRPr dirty="0"/>
          </a:p>
          <a:p>
            <a:pPr marL="457200" lvl="0" indent="-298450" algn="l" rtl="0">
              <a:lnSpc>
                <a:spcPct val="100000"/>
              </a:lnSpc>
              <a:spcBef>
                <a:spcPts val="0"/>
              </a:spcBef>
              <a:spcAft>
                <a:spcPts val="0"/>
              </a:spcAft>
              <a:buSzPts val="1100"/>
              <a:buChar char="●"/>
            </a:pPr>
            <a:r>
              <a:rPr lang="en-US" dirty="0"/>
              <a:t>ROM: </a:t>
            </a:r>
            <a:r>
              <a:rPr lang="en-US" dirty="0" err="1"/>
              <a:t>存放開機程式以及模型的執行架構</a:t>
            </a:r>
            <a:r>
              <a:rPr lang="en-US" dirty="0"/>
              <a:t>。</a:t>
            </a:r>
            <a:endParaRPr dirty="0"/>
          </a:p>
          <a:p>
            <a:pPr marL="158750" lvl="0" indent="0" algn="l" rtl="0">
              <a:lnSpc>
                <a:spcPct val="100000"/>
              </a:lnSpc>
              <a:spcBef>
                <a:spcPts val="0"/>
              </a:spcBef>
              <a:spcAft>
                <a:spcPts val="0"/>
              </a:spcAft>
              <a:buSzPts val="1100"/>
              <a:buNone/>
            </a:pPr>
            <a:r>
              <a:rPr lang="en-US" dirty="0" err="1"/>
              <a:t>其餘的則是on-chip的部分，主要的module有</a:t>
            </a:r>
            <a:r>
              <a:rPr lang="en-US" dirty="0"/>
              <a:t>：</a:t>
            </a:r>
            <a:endParaRPr dirty="0"/>
          </a:p>
          <a:p>
            <a:pPr marL="457200" lvl="0" indent="-298450" algn="l" rtl="0">
              <a:lnSpc>
                <a:spcPct val="100000"/>
              </a:lnSpc>
              <a:spcBef>
                <a:spcPts val="0"/>
              </a:spcBef>
              <a:spcAft>
                <a:spcPts val="0"/>
              </a:spcAft>
              <a:buSzPts val="1100"/>
              <a:buChar char="●"/>
            </a:pPr>
            <a:r>
              <a:rPr lang="en-US" dirty="0"/>
              <a:t>CPU: </a:t>
            </a:r>
            <a:r>
              <a:rPr lang="en-US" dirty="0" err="1"/>
              <a:t>負責執行主要的控制和計算任務</a:t>
            </a:r>
            <a:r>
              <a:rPr lang="en-US" dirty="0"/>
              <a:t>。</a:t>
            </a:r>
            <a:endParaRPr dirty="0"/>
          </a:p>
          <a:p>
            <a:pPr marL="457200" lvl="0" indent="-298450" algn="l" rtl="0">
              <a:lnSpc>
                <a:spcPct val="100000"/>
              </a:lnSpc>
              <a:spcBef>
                <a:spcPts val="0"/>
              </a:spcBef>
              <a:spcAft>
                <a:spcPts val="0"/>
              </a:spcAft>
              <a:buSzPts val="1100"/>
              <a:buChar char="●"/>
            </a:pPr>
            <a:r>
              <a:rPr lang="en-US" dirty="0"/>
              <a:t>IM: </a:t>
            </a:r>
            <a:r>
              <a:rPr lang="en-US" dirty="0" err="1"/>
              <a:t>儲存系統所需執行的指令碼</a:t>
            </a:r>
            <a:r>
              <a:rPr lang="en-US" dirty="0"/>
              <a:t>。</a:t>
            </a:r>
            <a:endParaRPr dirty="0"/>
          </a:p>
          <a:p>
            <a:pPr marL="457200" lvl="0" indent="-298450" algn="l" rtl="0">
              <a:lnSpc>
                <a:spcPct val="100000"/>
              </a:lnSpc>
              <a:spcBef>
                <a:spcPts val="0"/>
              </a:spcBef>
              <a:spcAft>
                <a:spcPts val="0"/>
              </a:spcAft>
              <a:buSzPts val="1100"/>
              <a:buChar char="●"/>
            </a:pPr>
            <a:r>
              <a:rPr lang="en-US" dirty="0"/>
              <a:t>DM: </a:t>
            </a:r>
            <a:r>
              <a:rPr lang="en-US" dirty="0" err="1"/>
              <a:t>儲存執行過程中的資料</a:t>
            </a:r>
            <a:endParaRPr dirty="0"/>
          </a:p>
          <a:p>
            <a:pPr marL="457200" lvl="0" indent="-298450" algn="l" rtl="0">
              <a:lnSpc>
                <a:spcPct val="100000"/>
              </a:lnSpc>
              <a:spcBef>
                <a:spcPts val="0"/>
              </a:spcBef>
              <a:spcAft>
                <a:spcPts val="0"/>
              </a:spcAft>
              <a:buSzPts val="1100"/>
              <a:buChar char="●"/>
            </a:pPr>
            <a:r>
              <a:rPr lang="en-US" dirty="0"/>
              <a:t>DMA: </a:t>
            </a:r>
            <a:r>
              <a:rPr lang="en-US" dirty="0" err="1"/>
              <a:t>允許硬體在不經過CPU的情況下直接訪問記憶體，提高資料傳輸效率</a:t>
            </a:r>
            <a:r>
              <a:rPr lang="en-US" dirty="0"/>
              <a:t>。</a:t>
            </a:r>
            <a:endParaRPr dirty="0"/>
          </a:p>
          <a:p>
            <a:pPr marL="457200" lvl="0" indent="-298450" algn="l" rtl="0">
              <a:lnSpc>
                <a:spcPct val="100000"/>
              </a:lnSpc>
              <a:spcBef>
                <a:spcPts val="0"/>
              </a:spcBef>
              <a:spcAft>
                <a:spcPts val="0"/>
              </a:spcAft>
              <a:buSzPts val="1100"/>
              <a:buChar char="●"/>
            </a:pPr>
            <a:r>
              <a:rPr lang="en-US" dirty="0"/>
              <a:t>WDT:運行於20MHz頻率，確保系統的穩定運行，可以再在系統失效時進行自我復位。</a:t>
            </a:r>
            <a:endParaRPr dirty="0"/>
          </a:p>
          <a:p>
            <a:pPr marL="457200" lvl="0" indent="-298450" algn="l" rtl="0">
              <a:lnSpc>
                <a:spcPct val="100000"/>
              </a:lnSpc>
              <a:spcBef>
                <a:spcPts val="0"/>
              </a:spcBef>
              <a:spcAft>
                <a:spcPts val="0"/>
              </a:spcAft>
              <a:buSzPts val="1100"/>
              <a:buChar char="●"/>
            </a:pPr>
            <a:r>
              <a:rPr lang="en-US" dirty="0" err="1"/>
              <a:t>AI加速器</a:t>
            </a:r>
            <a:r>
              <a:rPr lang="en-US" dirty="0"/>
              <a:t>: 用來執行特定種類的運算，可以比直接CPU執行來的更有效率。我們希望至少可以將運行頻率訂為100MHz以上。</a:t>
            </a:r>
            <a:endParaRPr dirty="0"/>
          </a:p>
          <a:p>
            <a:pPr marL="158750" lvl="0" indent="0" algn="l" rtl="0">
              <a:lnSpc>
                <a:spcPct val="100000"/>
              </a:lnSpc>
              <a:spcBef>
                <a:spcPts val="0"/>
              </a:spcBef>
              <a:spcAft>
                <a:spcPts val="0"/>
              </a:spcAft>
              <a:buSzPts val="1100"/>
              <a:buNone/>
            </a:pPr>
            <a:endParaRPr dirty="0"/>
          </a:p>
          <a:p>
            <a:pPr marL="158750" lvl="0" indent="0" algn="l" rtl="0">
              <a:lnSpc>
                <a:spcPct val="100000"/>
              </a:lnSpc>
              <a:spcBef>
                <a:spcPts val="0"/>
              </a:spcBef>
              <a:spcAft>
                <a:spcPts val="0"/>
              </a:spcAft>
              <a:buSzPts val="1100"/>
              <a:buNone/>
            </a:pPr>
            <a:r>
              <a:rPr lang="en-US" dirty="0" err="1"/>
              <a:t>模組間主要是透過AXI</a:t>
            </a:r>
            <a:r>
              <a:rPr lang="en-US" dirty="0"/>
              <a:t> </a:t>
            </a:r>
            <a:r>
              <a:rPr lang="en-US" dirty="0" err="1"/>
              <a:t>bus來進行傳輸與通訊，每個模組透過自己的wrapper來與AXI進行連接。AXI的data</a:t>
            </a:r>
            <a:r>
              <a:rPr lang="en-US" dirty="0"/>
              <a:t> width預計採用32 </a:t>
            </a:r>
            <a:r>
              <a:rPr lang="en-US" dirty="0" err="1"/>
              <a:t>bits的規格</a:t>
            </a:r>
            <a:r>
              <a:rPr lang="en-US" dirty="0"/>
              <a:t>。</a:t>
            </a:r>
            <a:endParaRPr dirty="0"/>
          </a:p>
          <a:p>
            <a:pPr marL="457200" lvl="0" indent="-228600" algn="l" rtl="0">
              <a:lnSpc>
                <a:spcPct val="100000"/>
              </a:lnSpc>
              <a:spcBef>
                <a:spcPts val="0"/>
              </a:spcBef>
              <a:spcAft>
                <a:spcPts val="0"/>
              </a:spcAft>
              <a:buSzPts val="1100"/>
              <a:buNone/>
            </a:pPr>
            <a:endParaRPr dirty="0"/>
          </a:p>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dirty="0"/>
              <a:t>CPU</a:t>
            </a:r>
            <a:r>
              <a:rPr lang="zh-TW" altLang="en-US" sz="1100" dirty="0"/>
              <a:t>加速部分額外增加，</a:t>
            </a:r>
            <a:r>
              <a:rPr lang="en-US" dirty="0"/>
              <a:t>Branch Prediction</a:t>
            </a:r>
            <a:r>
              <a:rPr lang="zh-TW" altLang="en-US" dirty="0"/>
              <a:t>，</a:t>
            </a:r>
            <a:r>
              <a:rPr lang="en-US" dirty="0"/>
              <a:t> </a:t>
            </a:r>
            <a:r>
              <a:rPr lang="en-US" dirty="0" err="1"/>
              <a:t>根據指令歷史來做出預測，可以降低分支錯誤帶來的性能損失</a:t>
            </a:r>
            <a:r>
              <a:rPr lang="en-US" dirty="0"/>
              <a:t>。</a:t>
            </a:r>
          </a:p>
          <a:p>
            <a:pPr marL="158750" lvl="0" indent="0" algn="l" rtl="0">
              <a:lnSpc>
                <a:spcPct val="100000"/>
              </a:lnSpc>
              <a:spcBef>
                <a:spcPts val="0"/>
              </a:spcBef>
              <a:spcAft>
                <a:spcPts val="0"/>
              </a:spcAft>
              <a:buSzPts val="1100"/>
              <a:buNone/>
            </a:pPr>
            <a:r>
              <a:rPr lang="zh-TW" altLang="en-US" dirty="0"/>
              <a:t>判斷預測</a:t>
            </a:r>
            <a:r>
              <a:rPr lang="en-US" altLang="zh-TW" dirty="0"/>
              <a:t>Branch</a:t>
            </a:r>
            <a:r>
              <a:rPr lang="zh-TW" altLang="en-US" dirty="0"/>
              <a:t>會在</a:t>
            </a:r>
            <a:r>
              <a:rPr lang="en-US" altLang="zh-TW" dirty="0"/>
              <a:t>IF</a:t>
            </a:r>
            <a:r>
              <a:rPr lang="zh-TW" altLang="en-US" dirty="0"/>
              <a:t>階段進行預測，</a:t>
            </a:r>
            <a:r>
              <a:rPr lang="en-US" altLang="zh-TW" dirty="0"/>
              <a:t>FSM</a:t>
            </a:r>
            <a:r>
              <a:rPr lang="zh-TW" altLang="en-US" dirty="0"/>
              <a:t>分為四個</a:t>
            </a:r>
            <a:r>
              <a:rPr lang="en-US" altLang="zh-TW" dirty="0"/>
              <a:t>state</a:t>
            </a:r>
            <a:r>
              <a:rPr lang="zh-TW" altLang="en-US" dirty="0"/>
              <a:t>，每當預測成功則可以減少</a:t>
            </a:r>
            <a:r>
              <a:rPr lang="en-US" altLang="zh-TW" dirty="0"/>
              <a:t>2cycle</a:t>
            </a:r>
            <a:r>
              <a:rPr lang="zh-TW" altLang="en-US" dirty="0"/>
              <a:t>，相反預測失敗則會增加</a:t>
            </a:r>
            <a:r>
              <a:rPr lang="en-US" altLang="zh-TW" dirty="0"/>
              <a:t>2cycle</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r>
              <a:rPr lang="zh-TW" altLang="en-US" dirty="0"/>
              <a:t>儲存預測結果</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2ac6c9b1ca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32ac6c9b1ca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a:t>Cache：</a:t>
            </a:r>
            <a:r>
              <a:rPr lang="en-US"/>
              <a:t>加速數據存取速度</a:t>
            </a:r>
            <a:endParaRPr sz="1100"/>
          </a:p>
          <a:p>
            <a:pPr marL="457200" marR="0" lvl="0" indent="-298450" algn="l" rtl="0">
              <a:lnSpc>
                <a:spcPct val="100000"/>
              </a:lnSpc>
              <a:spcBef>
                <a:spcPts val="0"/>
              </a:spcBef>
              <a:spcAft>
                <a:spcPts val="0"/>
              </a:spcAft>
              <a:buClr>
                <a:srgbClr val="000000"/>
              </a:buClr>
              <a:buSzPts val="1100"/>
              <a:buFont typeface="Arial"/>
              <a:buChar char="●"/>
            </a:pPr>
            <a:r>
              <a:rPr lang="en-US"/>
              <a:t>Branch Prediction (動態預測分之)：根據指令歷史來做出預測，可以降低分支錯誤帶來的性能損失。</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9"/>
        <p:cNvGrpSpPr/>
        <p:nvPr/>
      </p:nvGrpSpPr>
      <p:grpSpPr>
        <a:xfrm>
          <a:off x="0" y="0"/>
          <a:ext cx="0" cy="0"/>
          <a:chOff x="0" y="0"/>
          <a:chExt cx="0" cy="0"/>
        </a:xfrm>
      </p:grpSpPr>
      <p:pic>
        <p:nvPicPr>
          <p:cNvPr id="10" name="Google Shape;10;p20" descr="白色和灰色圖樣"/>
          <p:cNvPicPr preferRelativeResize="0"/>
          <p:nvPr/>
        </p:nvPicPr>
        <p:blipFill rotWithShape="1">
          <a:blip r:embed="rId2">
            <a:alphaModFix/>
          </a:blip>
          <a:srcRect/>
          <a:stretch/>
        </p:blipFill>
        <p:spPr>
          <a:xfrm>
            <a:off x="1428747" y="-1"/>
            <a:ext cx="7715250" cy="5143500"/>
          </a:xfrm>
          <a:prstGeom prst="rect">
            <a:avLst/>
          </a:prstGeom>
          <a:noFill/>
          <a:ln>
            <a:noFill/>
          </a:ln>
        </p:spPr>
      </p:pic>
      <p:sp>
        <p:nvSpPr>
          <p:cNvPr id="11" name="Google Shape;11;p20"/>
          <p:cNvSpPr/>
          <p:nvPr/>
        </p:nvSpPr>
        <p:spPr>
          <a:xfrm>
            <a:off x="759983" y="4269384"/>
            <a:ext cx="7594413" cy="34289"/>
          </a:xfrm>
          <a:prstGeom prst="rect">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 name="Google Shape;12;p20"/>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20"/>
          <p:cNvSpPr/>
          <p:nvPr/>
        </p:nvSpPr>
        <p:spPr>
          <a:xfrm>
            <a:off x="9421" y="-17146"/>
            <a:ext cx="1535013" cy="5143498"/>
          </a:xfrm>
          <a:prstGeom prst="rect">
            <a:avLst/>
          </a:prstGeom>
          <a:solidFill>
            <a:srgbClr val="4242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4" name="Google Shape;14;p20"/>
          <p:cNvSpPr/>
          <p:nvPr/>
        </p:nvSpPr>
        <p:spPr>
          <a:xfrm>
            <a:off x="-8" y="4269384"/>
            <a:ext cx="1507533" cy="874115"/>
          </a:xfrm>
          <a:prstGeom prst="rect">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5" name="Google Shape;15;p20"/>
          <p:cNvSpPr txBox="1">
            <a:spLocks noGrp="1"/>
          </p:cNvSpPr>
          <p:nvPr>
            <p:ph type="subTitle" idx="1"/>
          </p:nvPr>
        </p:nvSpPr>
        <p:spPr>
          <a:xfrm>
            <a:off x="1519963" y="3767573"/>
            <a:ext cx="4008744" cy="529016"/>
          </a:xfrm>
          <a:prstGeom prst="rect">
            <a:avLst/>
          </a:prstGeom>
          <a:noFill/>
          <a:ln>
            <a:noFill/>
          </a:ln>
        </p:spPr>
        <p:txBody>
          <a:bodyPr spcFirstLastPara="1" wrap="square" lIns="68550" tIns="68550" rIns="68550" bIns="68550" anchor="ctr" anchorCtr="0">
            <a:normAutofit/>
          </a:bodyPr>
          <a:lstStyle>
            <a:lvl1pPr lvl="0" algn="l">
              <a:lnSpc>
                <a:spcPct val="120000"/>
              </a:lnSpc>
              <a:spcBef>
                <a:spcPts val="0"/>
              </a:spcBef>
              <a:spcAft>
                <a:spcPts val="0"/>
              </a:spcAft>
              <a:buSzPts val="1800"/>
              <a:buNone/>
              <a:defRPr>
                <a:latin typeface="Arial"/>
                <a:ea typeface="Arial"/>
                <a:cs typeface="Arial"/>
                <a:sym typeface="Arial"/>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a:endParaRPr/>
          </a:p>
        </p:txBody>
      </p:sp>
      <p:sp>
        <p:nvSpPr>
          <p:cNvPr id="16" name="Google Shape;16;p20"/>
          <p:cNvSpPr/>
          <p:nvPr/>
        </p:nvSpPr>
        <p:spPr>
          <a:xfrm>
            <a:off x="3" y="1322853"/>
            <a:ext cx="9174279" cy="1017347"/>
          </a:xfrm>
          <a:prstGeom prst="rect">
            <a:avLst/>
          </a:prstGeom>
          <a:solidFill>
            <a:srgbClr val="2C2C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17" name="Google Shape;17;p20"/>
          <p:cNvSpPr/>
          <p:nvPr/>
        </p:nvSpPr>
        <p:spPr>
          <a:xfrm>
            <a:off x="-15038" y="2298127"/>
            <a:ext cx="9189331" cy="133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pic>
        <p:nvPicPr>
          <p:cNvPr id="18" name="Google Shape;18;p20" descr="A picture containing text&#10;&#10;Description automatically generated"/>
          <p:cNvPicPr preferRelativeResize="0"/>
          <p:nvPr/>
        </p:nvPicPr>
        <p:blipFill rotWithShape="1">
          <a:blip r:embed="rId3">
            <a:alphaModFix/>
          </a:blip>
          <a:srcRect l="26003" t="39622" r="28163" b="39893"/>
          <a:stretch/>
        </p:blipFill>
        <p:spPr>
          <a:xfrm>
            <a:off x="6369600" y="28084"/>
            <a:ext cx="2691305" cy="850503"/>
          </a:xfrm>
          <a:prstGeom prst="rect">
            <a:avLst/>
          </a:prstGeom>
          <a:noFill/>
          <a:ln>
            <a:noFill/>
          </a:ln>
        </p:spPr>
      </p:pic>
      <p:sp>
        <p:nvSpPr>
          <p:cNvPr id="19" name="Google Shape;19;p20"/>
          <p:cNvSpPr txBox="1">
            <a:spLocks noGrp="1"/>
          </p:cNvSpPr>
          <p:nvPr>
            <p:ph type="body" idx="2"/>
          </p:nvPr>
        </p:nvSpPr>
        <p:spPr>
          <a:xfrm>
            <a:off x="1558240" y="1426714"/>
            <a:ext cx="7108088" cy="809625"/>
          </a:xfrm>
          <a:prstGeom prst="rect">
            <a:avLst/>
          </a:prstGeom>
          <a:noFill/>
          <a:ln>
            <a:noFill/>
          </a:ln>
        </p:spPr>
        <p:txBody>
          <a:bodyPr spcFirstLastPara="1" wrap="square" lIns="91425" tIns="91425" rIns="91425" bIns="91425" anchor="ctr" anchorCtr="0">
            <a:normAutofit/>
          </a:bodyPr>
          <a:lstStyle>
            <a:lvl1pPr marL="457200" lvl="0" indent="-228600" algn="l">
              <a:lnSpc>
                <a:spcPct val="115000"/>
              </a:lnSpc>
              <a:spcBef>
                <a:spcPts val="0"/>
              </a:spcBef>
              <a:spcAft>
                <a:spcPts val="0"/>
              </a:spcAft>
              <a:buSzPts val="1800"/>
              <a:buNone/>
              <a:defRPr sz="2400" b="1">
                <a:solidFill>
                  <a:schemeClr val="lt1"/>
                </a:solidFill>
                <a:latin typeface="Arial"/>
                <a:ea typeface="Arial"/>
                <a:cs typeface="Arial"/>
                <a:sym typeface="Arial"/>
              </a:defRPr>
            </a:lvl1pPr>
            <a:lvl2pPr marL="914400" lvl="1" indent="-228600" algn="l">
              <a:lnSpc>
                <a:spcPct val="115000"/>
              </a:lnSpc>
              <a:spcBef>
                <a:spcPts val="0"/>
              </a:spcBef>
              <a:spcAft>
                <a:spcPts val="0"/>
              </a:spcAft>
              <a:buSzPts val="1400"/>
              <a:buNone/>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 name="Google Shape;20;p20"/>
          <p:cNvSpPr txBox="1">
            <a:spLocks noGrp="1"/>
          </p:cNvSpPr>
          <p:nvPr>
            <p:ph type="body" idx="3"/>
          </p:nvPr>
        </p:nvSpPr>
        <p:spPr>
          <a:xfrm>
            <a:off x="1558240" y="2347291"/>
            <a:ext cx="7108088" cy="396280"/>
          </a:xfrm>
          <a:prstGeom prst="rect">
            <a:avLst/>
          </a:prstGeom>
          <a:noFill/>
          <a:ln>
            <a:noFill/>
          </a:ln>
        </p:spPr>
        <p:txBody>
          <a:bodyPr spcFirstLastPara="1" wrap="square" lIns="91425" tIns="91425" rIns="91425" bIns="91425" anchor="ctr" anchorCtr="0">
            <a:noAutofit/>
          </a:bodyPr>
          <a:lstStyle>
            <a:lvl1pPr marL="457200" lvl="0" indent="-228600" algn="l">
              <a:lnSpc>
                <a:spcPct val="115000"/>
              </a:lnSpc>
              <a:spcBef>
                <a:spcPts val="0"/>
              </a:spcBef>
              <a:spcAft>
                <a:spcPts val="0"/>
              </a:spcAft>
              <a:buSzPts val="1800"/>
              <a:buNone/>
              <a:defRPr sz="1800" b="1">
                <a:solidFill>
                  <a:srgbClr val="3B3B3B"/>
                </a:solidFill>
                <a:latin typeface="Arial"/>
                <a:ea typeface="Arial"/>
                <a:cs typeface="Arial"/>
                <a:sym typeface="Arial"/>
              </a:defRPr>
            </a:lvl1pPr>
            <a:lvl2pPr marL="914400" lvl="1" indent="-228600" algn="l">
              <a:lnSpc>
                <a:spcPct val="115000"/>
              </a:lnSpc>
              <a:spcBef>
                <a:spcPts val="0"/>
              </a:spcBef>
              <a:spcAft>
                <a:spcPts val="0"/>
              </a:spcAft>
              <a:buSzPts val="1400"/>
              <a:buNone/>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 name="Google Shape;21;p20"/>
          <p:cNvSpPr txBox="1">
            <a:spLocks noGrp="1"/>
          </p:cNvSpPr>
          <p:nvPr>
            <p:ph type="body" idx="4"/>
          </p:nvPr>
        </p:nvSpPr>
        <p:spPr>
          <a:xfrm>
            <a:off x="1630363" y="4360863"/>
            <a:ext cx="1584325" cy="248751"/>
          </a:xfrm>
          <a:prstGeom prst="rect">
            <a:avLst/>
          </a:prstGeom>
          <a:noFill/>
          <a:ln>
            <a:noFill/>
          </a:ln>
        </p:spPr>
        <p:txBody>
          <a:bodyPr spcFirstLastPara="1" wrap="square" lIns="91425" tIns="91425" rIns="91425" bIns="91425" anchor="t" anchorCtr="0">
            <a:normAutofit/>
          </a:bodyPr>
          <a:lstStyle>
            <a:lvl1pPr marL="457200" lvl="0" indent="-228600" algn="l">
              <a:lnSpc>
                <a:spcPct val="115000"/>
              </a:lnSpc>
              <a:spcBef>
                <a:spcPts val="0"/>
              </a:spcBef>
              <a:spcAft>
                <a:spcPts val="0"/>
              </a:spcAft>
              <a:buSzPts val="1800"/>
              <a:buNone/>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 name="Google Shape;22;p20"/>
          <p:cNvSpPr/>
          <p:nvPr/>
        </p:nvSpPr>
        <p:spPr>
          <a:xfrm rot="10800000" flipH="1">
            <a:off x="-4595" y="4195436"/>
            <a:ext cx="1508836" cy="37785"/>
          </a:xfrm>
          <a:prstGeom prst="rect">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pic>
        <p:nvPicPr>
          <p:cNvPr id="23" name="Google Shape;23;p20" descr="處理器 以實心填滿"/>
          <p:cNvPicPr preferRelativeResize="0"/>
          <p:nvPr/>
        </p:nvPicPr>
        <p:blipFill rotWithShape="1">
          <a:blip r:embed="rId4">
            <a:alphaModFix/>
          </a:blip>
          <a:srcRect/>
          <a:stretch/>
        </p:blipFill>
        <p:spPr>
          <a:xfrm>
            <a:off x="8406579" y="3746283"/>
            <a:ext cx="614580" cy="614580"/>
          </a:xfrm>
          <a:prstGeom prst="rect">
            <a:avLst/>
          </a:prstGeom>
          <a:noFill/>
          <a:ln>
            <a:noFill/>
          </a:ln>
        </p:spPr>
      </p:pic>
      <p:pic>
        <p:nvPicPr>
          <p:cNvPr id="24" name="Google Shape;24;p20" descr="竹子和草"/>
          <p:cNvPicPr preferRelativeResize="0"/>
          <p:nvPr/>
        </p:nvPicPr>
        <p:blipFill rotWithShape="1">
          <a:blip r:embed="rId5">
            <a:alphaModFix/>
          </a:blip>
          <a:srcRect/>
          <a:stretch/>
        </p:blipFill>
        <p:spPr>
          <a:xfrm>
            <a:off x="5937408" y="2347291"/>
            <a:ext cx="3373258" cy="189745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109"/>
        <p:cNvGrpSpPr/>
        <p:nvPr/>
      </p:nvGrpSpPr>
      <p:grpSpPr>
        <a:xfrm>
          <a:off x="0" y="0"/>
          <a:ext cx="0" cy="0"/>
          <a:chOff x="0" y="0"/>
          <a:chExt cx="0" cy="0"/>
        </a:xfrm>
      </p:grpSpPr>
      <p:sp>
        <p:nvSpPr>
          <p:cNvPr id="110" name="Google Shape;110;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1" name="Google Shape;111;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12" name="Google Shape;112;p2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 name="Google Shape;113;p2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9"/>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70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0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0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0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0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0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0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0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0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500" b="1">
                <a:solidFill>
                  <a:srgbClr val="593D53"/>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1"/>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21"/>
          <p:cNvSpPr/>
          <p:nvPr/>
        </p:nvSpPr>
        <p:spPr>
          <a:xfrm flipH="1">
            <a:off x="448113" y="647955"/>
            <a:ext cx="8695883" cy="88247"/>
          </a:xfrm>
          <a:prstGeom prst="homePlate">
            <a:avLst>
              <a:gd name="adj" fmla="val 89084"/>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9" name="Google Shape;29;p21"/>
          <p:cNvSpPr/>
          <p:nvPr/>
        </p:nvSpPr>
        <p:spPr>
          <a:xfrm>
            <a:off x="-6054" y="4905544"/>
            <a:ext cx="8711188" cy="34836"/>
          </a:xfrm>
          <a:prstGeom prst="rect">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pic>
        <p:nvPicPr>
          <p:cNvPr id="30" name="Google Shape;30;p21" descr="校徽.png"/>
          <p:cNvPicPr preferRelativeResize="0"/>
          <p:nvPr/>
        </p:nvPicPr>
        <p:blipFill rotWithShape="1">
          <a:blip r:embed="rId2">
            <a:alphaModFix/>
          </a:blip>
          <a:srcRect l="999" t="-2951" r="84569" b="2951"/>
          <a:stretch/>
        </p:blipFill>
        <p:spPr>
          <a:xfrm>
            <a:off x="8472459" y="-41927"/>
            <a:ext cx="636494" cy="689876"/>
          </a:xfrm>
          <a:prstGeom prst="rect">
            <a:avLst/>
          </a:prstGeom>
          <a:noFill/>
          <a:ln>
            <a:noFill/>
          </a:ln>
        </p:spPr>
      </p:pic>
      <p:sp>
        <p:nvSpPr>
          <p:cNvPr id="31" name="Google Shape;31;p21"/>
          <p:cNvSpPr txBox="1">
            <a:spLocks noGrp="1"/>
          </p:cNvSpPr>
          <p:nvPr>
            <p:ph type="body" idx="1"/>
          </p:nvPr>
        </p:nvSpPr>
        <p:spPr>
          <a:xfrm>
            <a:off x="447675" y="939258"/>
            <a:ext cx="8024784" cy="3717925"/>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Arial"/>
                <a:ea typeface="Arial"/>
                <a:cs typeface="Arial"/>
                <a:sym typeface="Arial"/>
              </a:defRPr>
            </a:lvl1pPr>
            <a:lvl2pPr marL="914400" lvl="1" indent="-317500" algn="l">
              <a:lnSpc>
                <a:spcPct val="115000"/>
              </a:lnSpc>
              <a:spcBef>
                <a:spcPts val="0"/>
              </a:spcBef>
              <a:spcAft>
                <a:spcPts val="0"/>
              </a:spcAft>
              <a:buSzPts val="1400"/>
              <a:buChar char="○"/>
              <a:defRPr sz="1600">
                <a:latin typeface="Arial"/>
                <a:ea typeface="Arial"/>
                <a:cs typeface="Arial"/>
                <a:sym typeface="Arial"/>
              </a:defRPr>
            </a:lvl2pPr>
            <a:lvl3pPr marL="1371600" lvl="2" indent="-317500" algn="l">
              <a:lnSpc>
                <a:spcPct val="115000"/>
              </a:lnSpc>
              <a:spcBef>
                <a:spcPts val="0"/>
              </a:spcBef>
              <a:spcAft>
                <a:spcPts val="0"/>
              </a:spcAft>
              <a:buSzPts val="1400"/>
              <a:buChar char="■"/>
              <a:defRPr sz="1400">
                <a:latin typeface="Arial"/>
                <a:ea typeface="Arial"/>
                <a:cs typeface="Arial"/>
                <a:sym typeface="Arial"/>
              </a:defRPr>
            </a:lvl3pPr>
            <a:lvl4pPr marL="1828800" lvl="3" indent="-317500" algn="l">
              <a:lnSpc>
                <a:spcPct val="115000"/>
              </a:lnSpc>
              <a:spcBef>
                <a:spcPts val="0"/>
              </a:spcBef>
              <a:spcAft>
                <a:spcPts val="0"/>
              </a:spcAft>
              <a:buSzPts val="1400"/>
              <a:buChar char="●"/>
              <a:defRPr sz="1200">
                <a:latin typeface="Arial"/>
                <a:ea typeface="Arial"/>
                <a:cs typeface="Arial"/>
                <a:sym typeface="Arial"/>
              </a:defRPr>
            </a:lvl4pPr>
            <a:lvl5pPr marL="2286000" lvl="4" indent="-317500" algn="l">
              <a:lnSpc>
                <a:spcPct val="115000"/>
              </a:lnSpc>
              <a:spcBef>
                <a:spcPts val="0"/>
              </a:spcBef>
              <a:spcAft>
                <a:spcPts val="0"/>
              </a:spcAft>
              <a:buSzPts val="1400"/>
              <a:buChar char="○"/>
              <a:defRPr>
                <a:latin typeface="Arial"/>
                <a:ea typeface="Arial"/>
                <a:cs typeface="Arial"/>
                <a:sym typeface="Arial"/>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1_Title only 2">
    <p:spTree>
      <p:nvGrpSpPr>
        <p:cNvPr id="1" name="Shape 32"/>
        <p:cNvGrpSpPr/>
        <p:nvPr/>
      </p:nvGrpSpPr>
      <p:grpSpPr>
        <a:xfrm>
          <a:off x="0" y="0"/>
          <a:ext cx="0" cy="0"/>
          <a:chOff x="0" y="0"/>
          <a:chExt cx="0" cy="0"/>
        </a:xfrm>
      </p:grpSpPr>
      <p:sp>
        <p:nvSpPr>
          <p:cNvPr id="33" name="Google Shape;33;p22"/>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500" b="1">
                <a:solidFill>
                  <a:srgbClr val="593D53"/>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 name="Google Shape;34;p22"/>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22"/>
          <p:cNvSpPr/>
          <p:nvPr/>
        </p:nvSpPr>
        <p:spPr>
          <a:xfrm flipH="1">
            <a:off x="448113" y="647955"/>
            <a:ext cx="8695883" cy="88247"/>
          </a:xfrm>
          <a:prstGeom prst="homePlate">
            <a:avLst>
              <a:gd name="adj" fmla="val 89084"/>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36" name="Google Shape;36;p22"/>
          <p:cNvSpPr/>
          <p:nvPr/>
        </p:nvSpPr>
        <p:spPr>
          <a:xfrm>
            <a:off x="-6054" y="4905544"/>
            <a:ext cx="8711188" cy="34836"/>
          </a:xfrm>
          <a:prstGeom prst="rect">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pic>
        <p:nvPicPr>
          <p:cNvPr id="37" name="Google Shape;37;p22" descr="校徽.png"/>
          <p:cNvPicPr preferRelativeResize="0"/>
          <p:nvPr/>
        </p:nvPicPr>
        <p:blipFill rotWithShape="1">
          <a:blip r:embed="rId2">
            <a:alphaModFix/>
          </a:blip>
          <a:srcRect l="999" t="-2951" r="84569" b="2951"/>
          <a:stretch/>
        </p:blipFill>
        <p:spPr>
          <a:xfrm>
            <a:off x="8472459" y="-41927"/>
            <a:ext cx="636494" cy="689876"/>
          </a:xfrm>
          <a:prstGeom prst="rect">
            <a:avLst/>
          </a:prstGeom>
          <a:noFill/>
          <a:ln>
            <a:noFill/>
          </a:ln>
        </p:spPr>
      </p:pic>
      <p:sp>
        <p:nvSpPr>
          <p:cNvPr id="38" name="Google Shape;38;p22"/>
          <p:cNvSpPr txBox="1">
            <a:spLocks noGrp="1"/>
          </p:cNvSpPr>
          <p:nvPr>
            <p:ph type="body" idx="1"/>
          </p:nvPr>
        </p:nvSpPr>
        <p:spPr>
          <a:xfrm>
            <a:off x="447675" y="939258"/>
            <a:ext cx="4052888" cy="3717925"/>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Arial"/>
                <a:ea typeface="Arial"/>
                <a:cs typeface="Arial"/>
                <a:sym typeface="Arial"/>
              </a:defRPr>
            </a:lvl1pPr>
            <a:lvl2pPr marL="914400" lvl="1" indent="-317500" algn="l">
              <a:lnSpc>
                <a:spcPct val="115000"/>
              </a:lnSpc>
              <a:spcBef>
                <a:spcPts val="0"/>
              </a:spcBef>
              <a:spcAft>
                <a:spcPts val="0"/>
              </a:spcAft>
              <a:buSzPts val="1400"/>
              <a:buChar char="○"/>
              <a:defRPr sz="1600">
                <a:latin typeface="Arial"/>
                <a:ea typeface="Arial"/>
                <a:cs typeface="Arial"/>
                <a:sym typeface="Arial"/>
              </a:defRPr>
            </a:lvl2pPr>
            <a:lvl3pPr marL="1371600" lvl="2" indent="-317500" algn="l">
              <a:lnSpc>
                <a:spcPct val="115000"/>
              </a:lnSpc>
              <a:spcBef>
                <a:spcPts val="0"/>
              </a:spcBef>
              <a:spcAft>
                <a:spcPts val="0"/>
              </a:spcAft>
              <a:buSzPts val="1400"/>
              <a:buChar char="■"/>
              <a:defRPr sz="1400">
                <a:latin typeface="Arial"/>
                <a:ea typeface="Arial"/>
                <a:cs typeface="Arial"/>
                <a:sym typeface="Arial"/>
              </a:defRPr>
            </a:lvl3pPr>
            <a:lvl4pPr marL="1828800" lvl="3" indent="-317500" algn="l">
              <a:lnSpc>
                <a:spcPct val="115000"/>
              </a:lnSpc>
              <a:spcBef>
                <a:spcPts val="0"/>
              </a:spcBef>
              <a:spcAft>
                <a:spcPts val="0"/>
              </a:spcAft>
              <a:buSzPts val="1400"/>
              <a:buChar char="●"/>
              <a:defRPr sz="1200">
                <a:latin typeface="Arial"/>
                <a:ea typeface="Arial"/>
                <a:cs typeface="Arial"/>
                <a:sym typeface="Arial"/>
              </a:defRPr>
            </a:lvl4pPr>
            <a:lvl5pPr marL="2286000" lvl="4" indent="-317500" algn="l">
              <a:lnSpc>
                <a:spcPct val="115000"/>
              </a:lnSpc>
              <a:spcBef>
                <a:spcPts val="0"/>
              </a:spcBef>
              <a:spcAft>
                <a:spcPts val="0"/>
              </a:spcAft>
              <a:buSzPts val="1400"/>
              <a:buChar char="○"/>
              <a:defRPr>
                <a:latin typeface="Arial"/>
                <a:ea typeface="Arial"/>
                <a:cs typeface="Arial"/>
                <a:sym typeface="Arial"/>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9" name="Google Shape;39;p22"/>
          <p:cNvSpPr txBox="1">
            <a:spLocks noGrp="1"/>
          </p:cNvSpPr>
          <p:nvPr>
            <p:ph type="body" idx="2"/>
          </p:nvPr>
        </p:nvSpPr>
        <p:spPr>
          <a:xfrm>
            <a:off x="4632583" y="939258"/>
            <a:ext cx="4052888" cy="3717925"/>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Arial"/>
                <a:ea typeface="Arial"/>
                <a:cs typeface="Arial"/>
                <a:sym typeface="Arial"/>
              </a:defRPr>
            </a:lvl1pPr>
            <a:lvl2pPr marL="914400" lvl="1" indent="-317500" algn="l">
              <a:lnSpc>
                <a:spcPct val="115000"/>
              </a:lnSpc>
              <a:spcBef>
                <a:spcPts val="0"/>
              </a:spcBef>
              <a:spcAft>
                <a:spcPts val="0"/>
              </a:spcAft>
              <a:buSzPts val="1400"/>
              <a:buChar char="○"/>
              <a:defRPr sz="1600">
                <a:latin typeface="Arial"/>
                <a:ea typeface="Arial"/>
                <a:cs typeface="Arial"/>
                <a:sym typeface="Arial"/>
              </a:defRPr>
            </a:lvl2pPr>
            <a:lvl3pPr marL="1371600" lvl="2" indent="-317500" algn="l">
              <a:lnSpc>
                <a:spcPct val="115000"/>
              </a:lnSpc>
              <a:spcBef>
                <a:spcPts val="0"/>
              </a:spcBef>
              <a:spcAft>
                <a:spcPts val="0"/>
              </a:spcAft>
              <a:buSzPts val="1400"/>
              <a:buChar char="■"/>
              <a:defRPr sz="1400">
                <a:latin typeface="Arial"/>
                <a:ea typeface="Arial"/>
                <a:cs typeface="Arial"/>
                <a:sym typeface="Arial"/>
              </a:defRPr>
            </a:lvl3pPr>
            <a:lvl4pPr marL="1828800" lvl="3" indent="-317500" algn="l">
              <a:lnSpc>
                <a:spcPct val="115000"/>
              </a:lnSpc>
              <a:spcBef>
                <a:spcPts val="0"/>
              </a:spcBef>
              <a:spcAft>
                <a:spcPts val="0"/>
              </a:spcAft>
              <a:buSzPts val="1400"/>
              <a:buChar char="●"/>
              <a:defRPr sz="1200">
                <a:latin typeface="Arial"/>
                <a:ea typeface="Arial"/>
                <a:cs typeface="Arial"/>
                <a:sym typeface="Arial"/>
              </a:defRPr>
            </a:lvl4pPr>
            <a:lvl5pPr marL="2286000" lvl="4" indent="-317500" algn="l">
              <a:lnSpc>
                <a:spcPct val="115000"/>
              </a:lnSpc>
              <a:spcBef>
                <a:spcPts val="0"/>
              </a:spcBef>
              <a:spcAft>
                <a:spcPts val="0"/>
              </a:spcAft>
              <a:buSzPts val="1400"/>
              <a:buChar char="○"/>
              <a:defRPr>
                <a:latin typeface="Arial"/>
                <a:ea typeface="Arial"/>
                <a:cs typeface="Arial"/>
                <a:sym typeface="Arial"/>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1_Title only 3">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500" b="1">
                <a:solidFill>
                  <a:srgbClr val="593D53"/>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23"/>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23"/>
          <p:cNvSpPr/>
          <p:nvPr/>
        </p:nvSpPr>
        <p:spPr>
          <a:xfrm flipH="1">
            <a:off x="448113" y="647955"/>
            <a:ext cx="8695883" cy="88247"/>
          </a:xfrm>
          <a:prstGeom prst="homePlate">
            <a:avLst>
              <a:gd name="adj" fmla="val 89084"/>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44" name="Google Shape;44;p23"/>
          <p:cNvSpPr/>
          <p:nvPr/>
        </p:nvSpPr>
        <p:spPr>
          <a:xfrm>
            <a:off x="-6054" y="4905544"/>
            <a:ext cx="8711188" cy="34836"/>
          </a:xfrm>
          <a:prstGeom prst="rect">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pic>
        <p:nvPicPr>
          <p:cNvPr id="45" name="Google Shape;45;p23" descr="校徽.png"/>
          <p:cNvPicPr preferRelativeResize="0"/>
          <p:nvPr/>
        </p:nvPicPr>
        <p:blipFill rotWithShape="1">
          <a:blip r:embed="rId2">
            <a:alphaModFix/>
          </a:blip>
          <a:srcRect l="999" t="-2951" r="84569" b="2951"/>
          <a:stretch/>
        </p:blipFill>
        <p:spPr>
          <a:xfrm>
            <a:off x="8472459" y="-41927"/>
            <a:ext cx="636494" cy="689876"/>
          </a:xfrm>
          <a:prstGeom prst="rect">
            <a:avLst/>
          </a:prstGeom>
          <a:noFill/>
          <a:ln>
            <a:noFill/>
          </a:ln>
        </p:spPr>
      </p:pic>
      <p:sp>
        <p:nvSpPr>
          <p:cNvPr id="46" name="Google Shape;46;p23"/>
          <p:cNvSpPr txBox="1">
            <a:spLocks noGrp="1"/>
          </p:cNvSpPr>
          <p:nvPr>
            <p:ph type="body" idx="1"/>
          </p:nvPr>
        </p:nvSpPr>
        <p:spPr>
          <a:xfrm>
            <a:off x="447675" y="939258"/>
            <a:ext cx="4052888" cy="3717925"/>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Arial"/>
                <a:ea typeface="Arial"/>
                <a:cs typeface="Arial"/>
                <a:sym typeface="Arial"/>
              </a:defRPr>
            </a:lvl1pPr>
            <a:lvl2pPr marL="914400" lvl="1" indent="-317500" algn="l">
              <a:lnSpc>
                <a:spcPct val="115000"/>
              </a:lnSpc>
              <a:spcBef>
                <a:spcPts val="0"/>
              </a:spcBef>
              <a:spcAft>
                <a:spcPts val="0"/>
              </a:spcAft>
              <a:buSzPts val="1400"/>
              <a:buChar char="○"/>
              <a:defRPr sz="1600">
                <a:latin typeface="Arial"/>
                <a:ea typeface="Arial"/>
                <a:cs typeface="Arial"/>
                <a:sym typeface="Arial"/>
              </a:defRPr>
            </a:lvl2pPr>
            <a:lvl3pPr marL="1371600" lvl="2" indent="-317500" algn="l">
              <a:lnSpc>
                <a:spcPct val="115000"/>
              </a:lnSpc>
              <a:spcBef>
                <a:spcPts val="0"/>
              </a:spcBef>
              <a:spcAft>
                <a:spcPts val="0"/>
              </a:spcAft>
              <a:buSzPts val="1400"/>
              <a:buChar char="■"/>
              <a:defRPr sz="1400">
                <a:latin typeface="Arial"/>
                <a:ea typeface="Arial"/>
                <a:cs typeface="Arial"/>
                <a:sym typeface="Arial"/>
              </a:defRPr>
            </a:lvl3pPr>
            <a:lvl4pPr marL="1828800" lvl="3" indent="-317500" algn="l">
              <a:lnSpc>
                <a:spcPct val="115000"/>
              </a:lnSpc>
              <a:spcBef>
                <a:spcPts val="0"/>
              </a:spcBef>
              <a:spcAft>
                <a:spcPts val="0"/>
              </a:spcAft>
              <a:buSzPts val="1400"/>
              <a:buChar char="●"/>
              <a:defRPr sz="1200">
                <a:latin typeface="Arial"/>
                <a:ea typeface="Arial"/>
                <a:cs typeface="Arial"/>
                <a:sym typeface="Arial"/>
              </a:defRPr>
            </a:lvl4pPr>
            <a:lvl5pPr marL="2286000" lvl="4" indent="-317500" algn="l">
              <a:lnSpc>
                <a:spcPct val="115000"/>
              </a:lnSpc>
              <a:spcBef>
                <a:spcPts val="0"/>
              </a:spcBef>
              <a:spcAft>
                <a:spcPts val="0"/>
              </a:spcAft>
              <a:buSzPts val="1400"/>
              <a:buChar char="○"/>
              <a:defRPr>
                <a:latin typeface="Arial"/>
                <a:ea typeface="Arial"/>
                <a:cs typeface="Arial"/>
                <a:sym typeface="Arial"/>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7" name="Google Shape;47;p23"/>
          <p:cNvSpPr txBox="1">
            <a:spLocks noGrp="1"/>
          </p:cNvSpPr>
          <p:nvPr>
            <p:ph type="body" idx="2"/>
          </p:nvPr>
        </p:nvSpPr>
        <p:spPr>
          <a:xfrm>
            <a:off x="4632583" y="939258"/>
            <a:ext cx="4052888" cy="3717925"/>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Arial"/>
                <a:ea typeface="Arial"/>
                <a:cs typeface="Arial"/>
                <a:sym typeface="Arial"/>
              </a:defRPr>
            </a:lvl1pPr>
            <a:lvl2pPr marL="914400" lvl="1" indent="-317500" algn="l">
              <a:lnSpc>
                <a:spcPct val="115000"/>
              </a:lnSpc>
              <a:spcBef>
                <a:spcPts val="0"/>
              </a:spcBef>
              <a:spcAft>
                <a:spcPts val="0"/>
              </a:spcAft>
              <a:buSzPts val="1400"/>
              <a:buChar char="○"/>
              <a:defRPr sz="1600">
                <a:latin typeface="Arial"/>
                <a:ea typeface="Arial"/>
                <a:cs typeface="Arial"/>
                <a:sym typeface="Arial"/>
              </a:defRPr>
            </a:lvl2pPr>
            <a:lvl3pPr marL="1371600" lvl="2" indent="-317500" algn="l">
              <a:lnSpc>
                <a:spcPct val="115000"/>
              </a:lnSpc>
              <a:spcBef>
                <a:spcPts val="0"/>
              </a:spcBef>
              <a:spcAft>
                <a:spcPts val="0"/>
              </a:spcAft>
              <a:buSzPts val="1400"/>
              <a:buChar char="■"/>
              <a:defRPr sz="1400">
                <a:latin typeface="Arial"/>
                <a:ea typeface="Arial"/>
                <a:cs typeface="Arial"/>
                <a:sym typeface="Arial"/>
              </a:defRPr>
            </a:lvl3pPr>
            <a:lvl4pPr marL="1828800" lvl="3" indent="-317500" algn="l">
              <a:lnSpc>
                <a:spcPct val="115000"/>
              </a:lnSpc>
              <a:spcBef>
                <a:spcPts val="0"/>
              </a:spcBef>
              <a:spcAft>
                <a:spcPts val="0"/>
              </a:spcAft>
              <a:buSzPts val="1400"/>
              <a:buChar char="●"/>
              <a:defRPr sz="1200">
                <a:latin typeface="Arial"/>
                <a:ea typeface="Arial"/>
                <a:cs typeface="Arial"/>
                <a:sym typeface="Arial"/>
              </a:defRPr>
            </a:lvl4pPr>
            <a:lvl5pPr marL="2286000" lvl="4" indent="-317500" algn="l">
              <a:lnSpc>
                <a:spcPct val="115000"/>
              </a:lnSpc>
              <a:spcBef>
                <a:spcPts val="0"/>
              </a:spcBef>
              <a:spcAft>
                <a:spcPts val="0"/>
              </a:spcAft>
              <a:buSzPts val="1400"/>
              <a:buChar char="○"/>
              <a:defRPr>
                <a:latin typeface="Arial"/>
                <a:ea typeface="Arial"/>
                <a:cs typeface="Arial"/>
                <a:sym typeface="Arial"/>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8"/>
        <p:cNvGrpSpPr/>
        <p:nvPr/>
      </p:nvGrpSpPr>
      <p:grpSpPr>
        <a:xfrm>
          <a:off x="0" y="0"/>
          <a:ext cx="0" cy="0"/>
          <a:chOff x="0" y="0"/>
          <a:chExt cx="0" cy="0"/>
        </a:xfrm>
      </p:grpSpPr>
      <p:sp>
        <p:nvSpPr>
          <p:cNvPr id="49" name="Google Shape;49;p24"/>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24" descr="A network formed by white dots"/>
          <p:cNvSpPr/>
          <p:nvPr/>
        </p:nvSpPr>
        <p:spPr>
          <a:xfrm>
            <a:off x="1519963" y="0"/>
            <a:ext cx="7624034" cy="51435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51" name="Google Shape;51;p24"/>
          <p:cNvSpPr/>
          <p:nvPr/>
        </p:nvSpPr>
        <p:spPr>
          <a:xfrm>
            <a:off x="-15049" y="1"/>
            <a:ext cx="1535013" cy="3240667"/>
          </a:xfrm>
          <a:prstGeom prst="rect">
            <a:avLst/>
          </a:prstGeom>
          <a:solidFill>
            <a:srgbClr val="4242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52" name="Google Shape;52;p24"/>
          <p:cNvSpPr/>
          <p:nvPr/>
        </p:nvSpPr>
        <p:spPr>
          <a:xfrm>
            <a:off x="0" y="3240667"/>
            <a:ext cx="1507826" cy="1902832"/>
          </a:xfrm>
          <a:prstGeom prst="rect">
            <a:avLst/>
          </a:prstGeom>
          <a:solidFill>
            <a:srgbClr val="802C4C"/>
          </a:solidFill>
          <a:ln w="25400" cap="flat" cmpd="sng">
            <a:solidFill>
              <a:srgbClr val="802C4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53" name="Google Shape;53;p24"/>
          <p:cNvSpPr/>
          <p:nvPr/>
        </p:nvSpPr>
        <p:spPr>
          <a:xfrm>
            <a:off x="759983" y="4269384"/>
            <a:ext cx="7594413" cy="34289"/>
          </a:xfrm>
          <a:prstGeom prst="rect">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54" name="Google Shape;54;p24"/>
          <p:cNvSpPr txBox="1">
            <a:spLocks noGrp="1"/>
          </p:cNvSpPr>
          <p:nvPr>
            <p:ph type="subTitle" idx="1"/>
          </p:nvPr>
        </p:nvSpPr>
        <p:spPr>
          <a:xfrm>
            <a:off x="1519963" y="3767573"/>
            <a:ext cx="4008744" cy="529016"/>
          </a:xfrm>
          <a:prstGeom prst="rect">
            <a:avLst/>
          </a:prstGeom>
          <a:noFill/>
          <a:ln>
            <a:noFill/>
          </a:ln>
        </p:spPr>
        <p:txBody>
          <a:bodyPr spcFirstLastPara="1" wrap="square" lIns="68550" tIns="68550" rIns="68550" bIns="68550" anchor="ctr" anchorCtr="0">
            <a:normAutofit/>
          </a:bodyPr>
          <a:lstStyle>
            <a:lvl1pPr lvl="0" algn="l">
              <a:lnSpc>
                <a:spcPct val="120000"/>
              </a:lnSpc>
              <a:spcBef>
                <a:spcPts val="0"/>
              </a:spcBef>
              <a:spcAft>
                <a:spcPts val="0"/>
              </a:spcAft>
              <a:buSzPts val="1800"/>
              <a:buNone/>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a:endParaRPr/>
          </a:p>
        </p:txBody>
      </p:sp>
      <p:grpSp>
        <p:nvGrpSpPr>
          <p:cNvPr id="55" name="Google Shape;55;p24"/>
          <p:cNvGrpSpPr/>
          <p:nvPr/>
        </p:nvGrpSpPr>
        <p:grpSpPr>
          <a:xfrm>
            <a:off x="3" y="1322853"/>
            <a:ext cx="9174279" cy="1017347"/>
            <a:chOff x="0" y="549446"/>
            <a:chExt cx="9174278" cy="1356462"/>
          </a:xfrm>
        </p:grpSpPr>
        <p:sp>
          <p:nvSpPr>
            <p:cNvPr id="56" name="Google Shape;56;p24"/>
            <p:cNvSpPr/>
            <p:nvPr/>
          </p:nvSpPr>
          <p:spPr>
            <a:xfrm>
              <a:off x="0" y="549446"/>
              <a:ext cx="9174278" cy="1356462"/>
            </a:xfrm>
            <a:prstGeom prst="rect">
              <a:avLst/>
            </a:prstGeom>
            <a:solidFill>
              <a:srgbClr val="2C2C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57" name="Google Shape;57;p24"/>
            <p:cNvSpPr txBox="1"/>
            <p:nvPr/>
          </p:nvSpPr>
          <p:spPr>
            <a:xfrm>
              <a:off x="1558248" y="642902"/>
              <a:ext cx="7616030" cy="482182"/>
            </a:xfrm>
            <a:prstGeom prst="rect">
              <a:avLst/>
            </a:prstGeom>
            <a:solidFill>
              <a:srgbClr val="2C2C2C"/>
            </a:solidFill>
            <a:ln>
              <a:noFill/>
            </a:ln>
          </p:spPr>
          <p:txBody>
            <a:bodyPr spcFirstLastPara="1" wrap="square" lIns="91425" tIns="45700" rIns="91425" bIns="45700" anchor="t" anchorCtr="0">
              <a:spAutoFit/>
            </a:bodyPr>
            <a:lstStyle/>
            <a:p>
              <a:pPr marL="0" marR="0" lvl="0" indent="0" algn="l" rtl="0">
                <a:lnSpc>
                  <a:spcPct val="116666"/>
                </a:lnSpc>
                <a:spcBef>
                  <a:spcPts val="0"/>
                </a:spcBef>
                <a:spcAft>
                  <a:spcPts val="0"/>
                </a:spcAft>
                <a:buClr>
                  <a:srgbClr val="000000"/>
                </a:buClr>
                <a:buSzPts val="1800"/>
                <a:buFont typeface="Arial"/>
                <a:buNone/>
              </a:pPr>
              <a:endParaRPr sz="1800" b="1" i="0" u="none" strike="noStrike" cap="none">
                <a:solidFill>
                  <a:schemeClr val="lt1"/>
                </a:solidFill>
                <a:latin typeface="Century Gothic"/>
                <a:ea typeface="Century Gothic"/>
                <a:cs typeface="Century Gothic"/>
                <a:sym typeface="Century Gothic"/>
              </a:endParaRPr>
            </a:p>
          </p:txBody>
        </p:sp>
      </p:grpSp>
      <p:pic>
        <p:nvPicPr>
          <p:cNvPr id="58" name="Google Shape;58;p24" descr="校徽.png"/>
          <p:cNvPicPr preferRelativeResize="0"/>
          <p:nvPr/>
        </p:nvPicPr>
        <p:blipFill rotWithShape="1">
          <a:blip r:embed="rId3">
            <a:alphaModFix/>
          </a:blip>
          <a:srcRect l="999" t="-2951" r="84569" b="2951"/>
          <a:stretch/>
        </p:blipFill>
        <p:spPr>
          <a:xfrm>
            <a:off x="1604746" y="4177465"/>
            <a:ext cx="871417" cy="919065"/>
          </a:xfrm>
          <a:prstGeom prst="rect">
            <a:avLst/>
          </a:prstGeom>
          <a:noFill/>
          <a:ln>
            <a:noFill/>
          </a:ln>
        </p:spPr>
      </p:pic>
      <p:sp>
        <p:nvSpPr>
          <p:cNvPr id="59" name="Google Shape;59;p24"/>
          <p:cNvSpPr/>
          <p:nvPr/>
        </p:nvSpPr>
        <p:spPr>
          <a:xfrm>
            <a:off x="-15038" y="2298127"/>
            <a:ext cx="9189331" cy="133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p:cSld name="1_Title slide 2">
    <p:spTree>
      <p:nvGrpSpPr>
        <p:cNvPr id="1" name="Shape 60"/>
        <p:cNvGrpSpPr/>
        <p:nvPr/>
      </p:nvGrpSpPr>
      <p:grpSpPr>
        <a:xfrm>
          <a:off x="0" y="0"/>
          <a:ext cx="0" cy="0"/>
          <a:chOff x="0" y="0"/>
          <a:chExt cx="0" cy="0"/>
        </a:xfrm>
      </p:grpSpPr>
      <p:pic>
        <p:nvPicPr>
          <p:cNvPr id="61" name="Google Shape;61;p25" descr="彼此相接的藍綠線"/>
          <p:cNvPicPr preferRelativeResize="0"/>
          <p:nvPr/>
        </p:nvPicPr>
        <p:blipFill rotWithShape="1">
          <a:blip r:embed="rId2">
            <a:alphaModFix/>
          </a:blip>
          <a:srcRect/>
          <a:stretch/>
        </p:blipFill>
        <p:spPr>
          <a:xfrm>
            <a:off x="15142" y="0"/>
            <a:ext cx="9144000" cy="5142411"/>
          </a:xfrm>
          <a:prstGeom prst="rect">
            <a:avLst/>
          </a:prstGeom>
          <a:noFill/>
          <a:ln>
            <a:noFill/>
          </a:ln>
        </p:spPr>
      </p:pic>
      <p:sp>
        <p:nvSpPr>
          <p:cNvPr id="62" name="Google Shape;62;p25"/>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25"/>
          <p:cNvSpPr/>
          <p:nvPr/>
        </p:nvSpPr>
        <p:spPr>
          <a:xfrm>
            <a:off x="-15049" y="1"/>
            <a:ext cx="1535013" cy="3240667"/>
          </a:xfrm>
          <a:prstGeom prst="rect">
            <a:avLst/>
          </a:prstGeom>
          <a:solidFill>
            <a:srgbClr val="4242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64" name="Google Shape;64;p25"/>
          <p:cNvSpPr/>
          <p:nvPr/>
        </p:nvSpPr>
        <p:spPr>
          <a:xfrm>
            <a:off x="0" y="3240667"/>
            <a:ext cx="1507826" cy="1901744"/>
          </a:xfrm>
          <a:prstGeom prst="rect">
            <a:avLst/>
          </a:prstGeom>
          <a:solidFill>
            <a:srgbClr val="802C4C"/>
          </a:solidFill>
          <a:ln w="25400" cap="flat" cmpd="sng">
            <a:solidFill>
              <a:srgbClr val="802C4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65" name="Google Shape;65;p25"/>
          <p:cNvSpPr/>
          <p:nvPr/>
        </p:nvSpPr>
        <p:spPr>
          <a:xfrm>
            <a:off x="759983" y="4269384"/>
            <a:ext cx="7594413" cy="34289"/>
          </a:xfrm>
          <a:prstGeom prst="rect">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66" name="Google Shape;66;p25"/>
          <p:cNvSpPr txBox="1">
            <a:spLocks noGrp="1"/>
          </p:cNvSpPr>
          <p:nvPr>
            <p:ph type="subTitle" idx="1"/>
          </p:nvPr>
        </p:nvSpPr>
        <p:spPr>
          <a:xfrm>
            <a:off x="1519963" y="3767573"/>
            <a:ext cx="4008744" cy="529016"/>
          </a:xfrm>
          <a:prstGeom prst="rect">
            <a:avLst/>
          </a:prstGeom>
          <a:noFill/>
          <a:ln>
            <a:noFill/>
          </a:ln>
        </p:spPr>
        <p:txBody>
          <a:bodyPr spcFirstLastPara="1" wrap="square" lIns="68550" tIns="68550" rIns="68550" bIns="68550" anchor="ctr" anchorCtr="0">
            <a:normAutofit/>
          </a:bodyPr>
          <a:lstStyle>
            <a:lvl1pPr lvl="0" algn="l">
              <a:lnSpc>
                <a:spcPct val="120000"/>
              </a:lnSpc>
              <a:spcBef>
                <a:spcPts val="0"/>
              </a:spcBef>
              <a:spcAft>
                <a:spcPts val="0"/>
              </a:spcAft>
              <a:buSzPts val="1800"/>
              <a:buNone/>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a:endParaRPr/>
          </a:p>
        </p:txBody>
      </p:sp>
      <p:grpSp>
        <p:nvGrpSpPr>
          <p:cNvPr id="67" name="Google Shape;67;p25"/>
          <p:cNvGrpSpPr/>
          <p:nvPr/>
        </p:nvGrpSpPr>
        <p:grpSpPr>
          <a:xfrm>
            <a:off x="3" y="1322853"/>
            <a:ext cx="9174279" cy="1017347"/>
            <a:chOff x="0" y="549446"/>
            <a:chExt cx="9174278" cy="1356462"/>
          </a:xfrm>
        </p:grpSpPr>
        <p:sp>
          <p:nvSpPr>
            <p:cNvPr id="68" name="Google Shape;68;p25"/>
            <p:cNvSpPr/>
            <p:nvPr/>
          </p:nvSpPr>
          <p:spPr>
            <a:xfrm>
              <a:off x="0" y="549446"/>
              <a:ext cx="9174278" cy="1356462"/>
            </a:xfrm>
            <a:prstGeom prst="rect">
              <a:avLst/>
            </a:prstGeom>
            <a:solidFill>
              <a:srgbClr val="2C2C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69" name="Google Shape;69;p25"/>
            <p:cNvSpPr txBox="1"/>
            <p:nvPr/>
          </p:nvSpPr>
          <p:spPr>
            <a:xfrm>
              <a:off x="1558248" y="642902"/>
              <a:ext cx="7616030" cy="482182"/>
            </a:xfrm>
            <a:prstGeom prst="rect">
              <a:avLst/>
            </a:prstGeom>
            <a:solidFill>
              <a:srgbClr val="2C2C2C"/>
            </a:solidFill>
            <a:ln>
              <a:noFill/>
            </a:ln>
          </p:spPr>
          <p:txBody>
            <a:bodyPr spcFirstLastPara="1" wrap="square" lIns="91425" tIns="45700" rIns="91425" bIns="45700" anchor="t" anchorCtr="0">
              <a:spAutoFit/>
            </a:bodyPr>
            <a:lstStyle/>
            <a:p>
              <a:pPr marL="0" marR="0" lvl="0" indent="0" algn="l" rtl="0">
                <a:lnSpc>
                  <a:spcPct val="116666"/>
                </a:lnSpc>
                <a:spcBef>
                  <a:spcPts val="0"/>
                </a:spcBef>
                <a:spcAft>
                  <a:spcPts val="0"/>
                </a:spcAft>
                <a:buClr>
                  <a:srgbClr val="000000"/>
                </a:buClr>
                <a:buSzPts val="1800"/>
                <a:buFont typeface="Arial"/>
                <a:buNone/>
              </a:pPr>
              <a:endParaRPr sz="1800" b="1" i="0" u="none" strike="noStrike" cap="none">
                <a:solidFill>
                  <a:schemeClr val="lt1"/>
                </a:solidFill>
                <a:latin typeface="Century Gothic"/>
                <a:ea typeface="Century Gothic"/>
                <a:cs typeface="Century Gothic"/>
                <a:sym typeface="Century Gothic"/>
              </a:endParaRPr>
            </a:p>
          </p:txBody>
        </p:sp>
      </p:grpSp>
      <p:pic>
        <p:nvPicPr>
          <p:cNvPr id="70" name="Google Shape;70;p25" descr="校徽.png"/>
          <p:cNvPicPr preferRelativeResize="0"/>
          <p:nvPr/>
        </p:nvPicPr>
        <p:blipFill rotWithShape="1">
          <a:blip r:embed="rId3">
            <a:alphaModFix/>
          </a:blip>
          <a:srcRect l="999" t="-2951" r="84569" b="2951"/>
          <a:stretch/>
        </p:blipFill>
        <p:spPr>
          <a:xfrm>
            <a:off x="1604746" y="4177465"/>
            <a:ext cx="871417" cy="919065"/>
          </a:xfrm>
          <a:prstGeom prst="rect">
            <a:avLst/>
          </a:prstGeom>
          <a:noFill/>
          <a:ln>
            <a:noFill/>
          </a:ln>
        </p:spPr>
      </p:pic>
      <p:sp>
        <p:nvSpPr>
          <p:cNvPr id="71" name="Google Shape;71;p25"/>
          <p:cNvSpPr/>
          <p:nvPr/>
        </p:nvSpPr>
        <p:spPr>
          <a:xfrm>
            <a:off x="-15038" y="2298127"/>
            <a:ext cx="9189331" cy="133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72" name="Google Shape;72;p25"/>
          <p:cNvSpPr txBox="1"/>
          <p:nvPr/>
        </p:nvSpPr>
        <p:spPr>
          <a:xfrm>
            <a:off x="6579814" y="4296589"/>
            <a:ext cx="2564186"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802C4C"/>
                </a:solidFill>
                <a:latin typeface="Arial"/>
                <a:ea typeface="Arial"/>
                <a:cs typeface="Arial"/>
                <a:sym typeface="Arial"/>
              </a:rPr>
              <a:t>Computer Architecture and IC Design Lab</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Background">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500" b="1">
                <a:solidFill>
                  <a:srgbClr val="593D53"/>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5" name="Google Shape;75;p26"/>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26"/>
          <p:cNvSpPr/>
          <p:nvPr/>
        </p:nvSpPr>
        <p:spPr>
          <a:xfrm flipH="1">
            <a:off x="448113" y="647955"/>
            <a:ext cx="8695883" cy="88247"/>
          </a:xfrm>
          <a:prstGeom prst="homePlate">
            <a:avLst>
              <a:gd name="adj" fmla="val 89084"/>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77" name="Google Shape;77;p26"/>
          <p:cNvSpPr/>
          <p:nvPr/>
        </p:nvSpPr>
        <p:spPr>
          <a:xfrm>
            <a:off x="-6054" y="4905544"/>
            <a:ext cx="8711188" cy="34836"/>
          </a:xfrm>
          <a:prstGeom prst="rect">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78" name="Google Shape;78;p26"/>
          <p:cNvSpPr txBox="1"/>
          <p:nvPr/>
        </p:nvSpPr>
        <p:spPr>
          <a:xfrm>
            <a:off x="6512505" y="592050"/>
            <a:ext cx="2668251" cy="20005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700"/>
              <a:buFont typeface="Arial"/>
              <a:buNone/>
            </a:pPr>
            <a:r>
              <a:rPr lang="en-US" sz="700" b="1" i="0" u="none" strike="noStrike" cap="none">
                <a:solidFill>
                  <a:schemeClr val="lt1"/>
                </a:solidFill>
                <a:latin typeface="Arial"/>
                <a:ea typeface="Arial"/>
                <a:cs typeface="Arial"/>
                <a:sym typeface="Arial"/>
              </a:rPr>
              <a:t>Computer Architecture and IC Design Lab</a:t>
            </a:r>
            <a:endParaRPr sz="1400" b="0" i="0" u="none" strike="noStrike" cap="none">
              <a:solidFill>
                <a:srgbClr val="000000"/>
              </a:solidFill>
              <a:latin typeface="Arial"/>
              <a:ea typeface="Arial"/>
              <a:cs typeface="Arial"/>
              <a:sym typeface="Arial"/>
            </a:endParaRPr>
          </a:p>
        </p:txBody>
      </p:sp>
      <p:pic>
        <p:nvPicPr>
          <p:cNvPr id="79" name="Google Shape;79;p26" descr="校徽.png"/>
          <p:cNvPicPr preferRelativeResize="0"/>
          <p:nvPr/>
        </p:nvPicPr>
        <p:blipFill rotWithShape="1">
          <a:blip r:embed="rId2">
            <a:alphaModFix/>
          </a:blip>
          <a:srcRect l="999" t="-2951" r="84569" b="2951"/>
          <a:stretch/>
        </p:blipFill>
        <p:spPr>
          <a:xfrm>
            <a:off x="8472459" y="-41927"/>
            <a:ext cx="636494" cy="689876"/>
          </a:xfrm>
          <a:prstGeom prst="rect">
            <a:avLst/>
          </a:prstGeom>
          <a:noFill/>
          <a:ln>
            <a:noFill/>
          </a:ln>
        </p:spPr>
      </p:pic>
      <p:sp>
        <p:nvSpPr>
          <p:cNvPr id="80" name="Google Shape;80;p26"/>
          <p:cNvSpPr/>
          <p:nvPr/>
        </p:nvSpPr>
        <p:spPr>
          <a:xfrm>
            <a:off x="448113" y="6"/>
            <a:ext cx="1721100" cy="278559"/>
          </a:xfrm>
          <a:prstGeom prst="homePlate">
            <a:avLst>
              <a:gd name="adj" fmla="val 50000"/>
            </a:avLst>
          </a:prstGeom>
          <a:solidFill>
            <a:srgbClr val="9B9B9B"/>
          </a:solidFill>
          <a:ln>
            <a:noFill/>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4 Experiment</a:t>
            </a:r>
            <a:endParaRPr sz="1275" b="0" i="0" u="none" strike="noStrike" cap="none">
              <a:solidFill>
                <a:schemeClr val="lt1"/>
              </a:solidFill>
              <a:latin typeface="Arial"/>
              <a:ea typeface="Arial"/>
              <a:cs typeface="Arial"/>
              <a:sym typeface="Arial"/>
            </a:endParaRPr>
          </a:p>
        </p:txBody>
      </p:sp>
      <p:sp>
        <p:nvSpPr>
          <p:cNvPr id="81" name="Google Shape;81;p26"/>
          <p:cNvSpPr/>
          <p:nvPr/>
        </p:nvSpPr>
        <p:spPr>
          <a:xfrm>
            <a:off x="298743" y="6"/>
            <a:ext cx="1721100" cy="278559"/>
          </a:xfrm>
          <a:prstGeom prst="homePlate">
            <a:avLst>
              <a:gd name="adj" fmla="val 50000"/>
            </a:avLst>
          </a:prstGeom>
          <a:solidFill>
            <a:srgbClr val="9B9B9B"/>
          </a:solidFill>
          <a:ln>
            <a:noFill/>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3 Methodology</a:t>
            </a:r>
            <a:endParaRPr sz="1275" b="0" i="0" u="none" strike="noStrike" cap="none">
              <a:solidFill>
                <a:schemeClr val="lt1"/>
              </a:solidFill>
              <a:latin typeface="Arial"/>
              <a:ea typeface="Arial"/>
              <a:cs typeface="Arial"/>
              <a:sym typeface="Arial"/>
            </a:endParaRPr>
          </a:p>
        </p:txBody>
      </p:sp>
      <p:sp>
        <p:nvSpPr>
          <p:cNvPr id="82" name="Google Shape;82;p26"/>
          <p:cNvSpPr/>
          <p:nvPr/>
        </p:nvSpPr>
        <p:spPr>
          <a:xfrm>
            <a:off x="3" y="6"/>
            <a:ext cx="1721100" cy="278559"/>
          </a:xfrm>
          <a:prstGeom prst="homePlate">
            <a:avLst>
              <a:gd name="adj" fmla="val 50000"/>
            </a:avLst>
          </a:prstGeom>
          <a:solidFill>
            <a:srgbClr val="9B9B9B"/>
          </a:solidFill>
          <a:ln>
            <a:noFill/>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1 Introduction</a:t>
            </a:r>
            <a:endParaRPr sz="1275" b="0" i="0" u="none" strike="noStrike" cap="none">
              <a:solidFill>
                <a:schemeClr val="lt1"/>
              </a:solidFill>
              <a:latin typeface="Arial"/>
              <a:ea typeface="Arial"/>
              <a:cs typeface="Arial"/>
              <a:sym typeface="Arial"/>
            </a:endParaRPr>
          </a:p>
        </p:txBody>
      </p:sp>
      <p:sp>
        <p:nvSpPr>
          <p:cNvPr id="83" name="Google Shape;83;p26"/>
          <p:cNvSpPr/>
          <p:nvPr/>
        </p:nvSpPr>
        <p:spPr>
          <a:xfrm>
            <a:off x="158517" y="-9138"/>
            <a:ext cx="1721100" cy="278559"/>
          </a:xfrm>
          <a:prstGeom prst="homePlate">
            <a:avLst>
              <a:gd name="adj" fmla="val 50000"/>
            </a:avLst>
          </a:prstGeom>
          <a:solidFill>
            <a:schemeClr val="dk2"/>
          </a:solidFill>
          <a:ln w="9525" cap="flat" cmpd="sng">
            <a:solidFill>
              <a:schemeClr val="dk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2 Background</a:t>
            </a:r>
            <a:endParaRPr sz="1275" b="0" i="0" u="none" strike="noStrike" cap="none">
              <a:solidFill>
                <a:schemeClr val="lt1"/>
              </a:solidFill>
              <a:latin typeface="Arial"/>
              <a:ea typeface="Arial"/>
              <a:cs typeface="Arial"/>
              <a:sym typeface="Arial"/>
            </a:endParaRPr>
          </a:p>
        </p:txBody>
      </p:sp>
      <p:sp>
        <p:nvSpPr>
          <p:cNvPr id="84" name="Google Shape;84;p26"/>
          <p:cNvSpPr txBox="1">
            <a:spLocks noGrp="1"/>
          </p:cNvSpPr>
          <p:nvPr>
            <p:ph type="body" idx="1"/>
          </p:nvPr>
        </p:nvSpPr>
        <p:spPr>
          <a:xfrm>
            <a:off x="447675" y="939258"/>
            <a:ext cx="8024784" cy="3717925"/>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Arial"/>
                <a:ea typeface="Arial"/>
                <a:cs typeface="Arial"/>
                <a:sym typeface="Arial"/>
              </a:defRPr>
            </a:lvl1pPr>
            <a:lvl2pPr marL="914400" lvl="1" indent="-317500" algn="l">
              <a:lnSpc>
                <a:spcPct val="115000"/>
              </a:lnSpc>
              <a:spcBef>
                <a:spcPts val="0"/>
              </a:spcBef>
              <a:spcAft>
                <a:spcPts val="0"/>
              </a:spcAft>
              <a:buSzPts val="1400"/>
              <a:buChar char="○"/>
              <a:defRPr sz="1600">
                <a:latin typeface="Arial"/>
                <a:ea typeface="Arial"/>
                <a:cs typeface="Arial"/>
                <a:sym typeface="Arial"/>
              </a:defRPr>
            </a:lvl2pPr>
            <a:lvl3pPr marL="1371600" lvl="2" indent="-317500" algn="l">
              <a:lnSpc>
                <a:spcPct val="115000"/>
              </a:lnSpc>
              <a:spcBef>
                <a:spcPts val="0"/>
              </a:spcBef>
              <a:spcAft>
                <a:spcPts val="0"/>
              </a:spcAft>
              <a:buSzPts val="1400"/>
              <a:buChar char="■"/>
              <a:defRPr sz="1400">
                <a:latin typeface="Arial"/>
                <a:ea typeface="Arial"/>
                <a:cs typeface="Arial"/>
                <a:sym typeface="Arial"/>
              </a:defRPr>
            </a:lvl3pPr>
            <a:lvl4pPr marL="1828800" lvl="3" indent="-317500" algn="l">
              <a:lnSpc>
                <a:spcPct val="115000"/>
              </a:lnSpc>
              <a:spcBef>
                <a:spcPts val="0"/>
              </a:spcBef>
              <a:spcAft>
                <a:spcPts val="0"/>
              </a:spcAft>
              <a:buSzPts val="1400"/>
              <a:buChar char="●"/>
              <a:defRPr sz="1200">
                <a:latin typeface="Arial"/>
                <a:ea typeface="Arial"/>
                <a:cs typeface="Arial"/>
                <a:sym typeface="Arial"/>
              </a:defRPr>
            </a:lvl4pPr>
            <a:lvl5pPr marL="2286000" lvl="4" indent="-317500" algn="l">
              <a:lnSpc>
                <a:spcPct val="115000"/>
              </a:lnSpc>
              <a:spcBef>
                <a:spcPts val="0"/>
              </a:spcBef>
              <a:spcAft>
                <a:spcPts val="0"/>
              </a:spcAft>
              <a:buSzPts val="1400"/>
              <a:buChar char="○"/>
              <a:defRPr>
                <a:latin typeface="Arial"/>
                <a:ea typeface="Arial"/>
                <a:cs typeface="Arial"/>
                <a:sym typeface="Arial"/>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Method">
    <p:spTree>
      <p:nvGrpSpPr>
        <p:cNvPr id="1" name="Shape 85"/>
        <p:cNvGrpSpPr/>
        <p:nvPr/>
      </p:nvGrpSpPr>
      <p:grpSpPr>
        <a:xfrm>
          <a:off x="0" y="0"/>
          <a:ext cx="0" cy="0"/>
          <a:chOff x="0" y="0"/>
          <a:chExt cx="0" cy="0"/>
        </a:xfrm>
      </p:grpSpPr>
      <p:sp>
        <p:nvSpPr>
          <p:cNvPr id="86" name="Google Shape;86;p27"/>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500" b="1">
                <a:solidFill>
                  <a:srgbClr val="593D53"/>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27"/>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27"/>
          <p:cNvSpPr/>
          <p:nvPr/>
        </p:nvSpPr>
        <p:spPr>
          <a:xfrm flipH="1">
            <a:off x="448113" y="647955"/>
            <a:ext cx="8695883" cy="88247"/>
          </a:xfrm>
          <a:prstGeom prst="homePlate">
            <a:avLst>
              <a:gd name="adj" fmla="val 89084"/>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9" name="Google Shape;89;p27"/>
          <p:cNvSpPr/>
          <p:nvPr/>
        </p:nvSpPr>
        <p:spPr>
          <a:xfrm>
            <a:off x="-6054" y="4905544"/>
            <a:ext cx="8711188" cy="34836"/>
          </a:xfrm>
          <a:prstGeom prst="rect">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0" name="Google Shape;90;p27"/>
          <p:cNvSpPr txBox="1"/>
          <p:nvPr/>
        </p:nvSpPr>
        <p:spPr>
          <a:xfrm>
            <a:off x="6512505" y="592050"/>
            <a:ext cx="2668251" cy="20005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700"/>
              <a:buFont typeface="Arial"/>
              <a:buNone/>
            </a:pPr>
            <a:r>
              <a:rPr lang="en-US" sz="700" b="1" i="0" u="none" strike="noStrike" cap="none">
                <a:solidFill>
                  <a:schemeClr val="lt1"/>
                </a:solidFill>
                <a:latin typeface="Arial"/>
                <a:ea typeface="Arial"/>
                <a:cs typeface="Arial"/>
                <a:sym typeface="Arial"/>
              </a:rPr>
              <a:t>Computer Architecture and IC Design Lab</a:t>
            </a:r>
            <a:endParaRPr sz="1400" b="0" i="0" u="none" strike="noStrike" cap="none">
              <a:solidFill>
                <a:srgbClr val="000000"/>
              </a:solidFill>
              <a:latin typeface="Arial"/>
              <a:ea typeface="Arial"/>
              <a:cs typeface="Arial"/>
              <a:sym typeface="Arial"/>
            </a:endParaRPr>
          </a:p>
        </p:txBody>
      </p:sp>
      <p:pic>
        <p:nvPicPr>
          <p:cNvPr id="91" name="Google Shape;91;p27" descr="校徽.png"/>
          <p:cNvPicPr preferRelativeResize="0"/>
          <p:nvPr/>
        </p:nvPicPr>
        <p:blipFill rotWithShape="1">
          <a:blip r:embed="rId2">
            <a:alphaModFix/>
          </a:blip>
          <a:srcRect l="999" t="-2951" r="84569" b="2951"/>
          <a:stretch/>
        </p:blipFill>
        <p:spPr>
          <a:xfrm>
            <a:off x="8472459" y="-41927"/>
            <a:ext cx="636494" cy="689876"/>
          </a:xfrm>
          <a:prstGeom prst="rect">
            <a:avLst/>
          </a:prstGeom>
          <a:noFill/>
          <a:ln>
            <a:noFill/>
          </a:ln>
        </p:spPr>
      </p:pic>
      <p:sp>
        <p:nvSpPr>
          <p:cNvPr id="92" name="Google Shape;92;p27"/>
          <p:cNvSpPr/>
          <p:nvPr/>
        </p:nvSpPr>
        <p:spPr>
          <a:xfrm>
            <a:off x="448113" y="6"/>
            <a:ext cx="1721100" cy="278559"/>
          </a:xfrm>
          <a:prstGeom prst="homePlate">
            <a:avLst>
              <a:gd name="adj" fmla="val 50000"/>
            </a:avLst>
          </a:prstGeom>
          <a:solidFill>
            <a:srgbClr val="9B9B9B"/>
          </a:solidFill>
          <a:ln>
            <a:noFill/>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4 Experiment</a:t>
            </a:r>
            <a:endParaRPr sz="1275" b="0" i="0" u="none" strike="noStrike" cap="none">
              <a:solidFill>
                <a:schemeClr val="lt1"/>
              </a:solidFill>
              <a:latin typeface="Arial"/>
              <a:ea typeface="Arial"/>
              <a:cs typeface="Arial"/>
              <a:sym typeface="Arial"/>
            </a:endParaRPr>
          </a:p>
        </p:txBody>
      </p:sp>
      <p:sp>
        <p:nvSpPr>
          <p:cNvPr id="93" name="Google Shape;93;p27"/>
          <p:cNvSpPr/>
          <p:nvPr/>
        </p:nvSpPr>
        <p:spPr>
          <a:xfrm>
            <a:off x="3" y="6"/>
            <a:ext cx="1721100" cy="278559"/>
          </a:xfrm>
          <a:prstGeom prst="homePlate">
            <a:avLst>
              <a:gd name="adj" fmla="val 50000"/>
            </a:avLst>
          </a:prstGeom>
          <a:solidFill>
            <a:srgbClr val="9B9B9B"/>
          </a:solidFill>
          <a:ln>
            <a:noFill/>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1 Introduction</a:t>
            </a:r>
            <a:endParaRPr sz="1275" b="0" i="0" u="none" strike="noStrike" cap="none">
              <a:solidFill>
                <a:schemeClr val="lt1"/>
              </a:solidFill>
              <a:latin typeface="Arial"/>
              <a:ea typeface="Arial"/>
              <a:cs typeface="Arial"/>
              <a:sym typeface="Arial"/>
            </a:endParaRPr>
          </a:p>
        </p:txBody>
      </p:sp>
      <p:sp>
        <p:nvSpPr>
          <p:cNvPr id="94" name="Google Shape;94;p27"/>
          <p:cNvSpPr/>
          <p:nvPr/>
        </p:nvSpPr>
        <p:spPr>
          <a:xfrm>
            <a:off x="149373" y="-9138"/>
            <a:ext cx="1721100" cy="278559"/>
          </a:xfrm>
          <a:prstGeom prst="homePlate">
            <a:avLst>
              <a:gd name="adj" fmla="val 50000"/>
            </a:avLst>
          </a:prstGeom>
          <a:solidFill>
            <a:srgbClr val="9B9B9B"/>
          </a:solidFill>
          <a:ln>
            <a:noFill/>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2 Background</a:t>
            </a:r>
            <a:endParaRPr sz="1275" b="0" i="0" u="none" strike="noStrike" cap="none">
              <a:solidFill>
                <a:schemeClr val="lt1"/>
              </a:solidFill>
              <a:latin typeface="Arial"/>
              <a:ea typeface="Arial"/>
              <a:cs typeface="Arial"/>
              <a:sym typeface="Arial"/>
            </a:endParaRPr>
          </a:p>
        </p:txBody>
      </p:sp>
      <p:sp>
        <p:nvSpPr>
          <p:cNvPr id="95" name="Google Shape;95;p27"/>
          <p:cNvSpPr/>
          <p:nvPr/>
        </p:nvSpPr>
        <p:spPr>
          <a:xfrm>
            <a:off x="289599" y="-9138"/>
            <a:ext cx="1721100" cy="278559"/>
          </a:xfrm>
          <a:prstGeom prst="homePlate">
            <a:avLst>
              <a:gd name="adj" fmla="val 50000"/>
            </a:avLst>
          </a:prstGeom>
          <a:solidFill>
            <a:schemeClr val="dk2"/>
          </a:solidFill>
          <a:ln w="9525" cap="flat" cmpd="sng">
            <a:solidFill>
              <a:schemeClr val="dk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3 Methodology</a:t>
            </a:r>
            <a:endParaRPr sz="1275" b="0" i="0" u="none" strike="noStrike" cap="none">
              <a:solidFill>
                <a:schemeClr val="lt1"/>
              </a:solidFill>
              <a:latin typeface="Arial"/>
              <a:ea typeface="Arial"/>
              <a:cs typeface="Arial"/>
              <a:sym typeface="Arial"/>
            </a:endParaRPr>
          </a:p>
        </p:txBody>
      </p:sp>
      <p:sp>
        <p:nvSpPr>
          <p:cNvPr id="96" name="Google Shape;96;p27"/>
          <p:cNvSpPr txBox="1">
            <a:spLocks noGrp="1"/>
          </p:cNvSpPr>
          <p:nvPr>
            <p:ph type="body" idx="1"/>
          </p:nvPr>
        </p:nvSpPr>
        <p:spPr>
          <a:xfrm>
            <a:off x="447675" y="939258"/>
            <a:ext cx="8024784" cy="3717925"/>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Arial"/>
                <a:ea typeface="Arial"/>
                <a:cs typeface="Arial"/>
                <a:sym typeface="Arial"/>
              </a:defRPr>
            </a:lvl1pPr>
            <a:lvl2pPr marL="914400" lvl="1" indent="-317500" algn="l">
              <a:lnSpc>
                <a:spcPct val="115000"/>
              </a:lnSpc>
              <a:spcBef>
                <a:spcPts val="0"/>
              </a:spcBef>
              <a:spcAft>
                <a:spcPts val="0"/>
              </a:spcAft>
              <a:buSzPts val="1400"/>
              <a:buChar char="○"/>
              <a:defRPr sz="1600">
                <a:latin typeface="Arial"/>
                <a:ea typeface="Arial"/>
                <a:cs typeface="Arial"/>
                <a:sym typeface="Arial"/>
              </a:defRPr>
            </a:lvl2pPr>
            <a:lvl3pPr marL="1371600" lvl="2" indent="-317500" algn="l">
              <a:lnSpc>
                <a:spcPct val="115000"/>
              </a:lnSpc>
              <a:spcBef>
                <a:spcPts val="0"/>
              </a:spcBef>
              <a:spcAft>
                <a:spcPts val="0"/>
              </a:spcAft>
              <a:buSzPts val="1400"/>
              <a:buChar char="■"/>
              <a:defRPr sz="1400">
                <a:latin typeface="Arial"/>
                <a:ea typeface="Arial"/>
                <a:cs typeface="Arial"/>
                <a:sym typeface="Arial"/>
              </a:defRPr>
            </a:lvl3pPr>
            <a:lvl4pPr marL="1828800" lvl="3" indent="-317500" algn="l">
              <a:lnSpc>
                <a:spcPct val="115000"/>
              </a:lnSpc>
              <a:spcBef>
                <a:spcPts val="0"/>
              </a:spcBef>
              <a:spcAft>
                <a:spcPts val="0"/>
              </a:spcAft>
              <a:buSzPts val="1400"/>
              <a:buChar char="●"/>
              <a:defRPr sz="1200">
                <a:latin typeface="Arial"/>
                <a:ea typeface="Arial"/>
                <a:cs typeface="Arial"/>
                <a:sym typeface="Arial"/>
              </a:defRPr>
            </a:lvl4pPr>
            <a:lvl5pPr marL="2286000" lvl="4" indent="-317500" algn="l">
              <a:lnSpc>
                <a:spcPct val="115000"/>
              </a:lnSpc>
              <a:spcBef>
                <a:spcPts val="0"/>
              </a:spcBef>
              <a:spcAft>
                <a:spcPts val="0"/>
              </a:spcAft>
              <a:buSzPts val="1400"/>
              <a:buChar char="○"/>
              <a:defRPr>
                <a:latin typeface="Arial"/>
                <a:ea typeface="Arial"/>
                <a:cs typeface="Arial"/>
                <a:sym typeface="Arial"/>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Experiment">
    <p:spTree>
      <p:nvGrpSpPr>
        <p:cNvPr id="1" name="Shape 97"/>
        <p:cNvGrpSpPr/>
        <p:nvPr/>
      </p:nvGrpSpPr>
      <p:grpSpPr>
        <a:xfrm>
          <a:off x="0" y="0"/>
          <a:ext cx="0" cy="0"/>
          <a:chOff x="0" y="0"/>
          <a:chExt cx="0" cy="0"/>
        </a:xfrm>
      </p:grpSpPr>
      <p:sp>
        <p:nvSpPr>
          <p:cNvPr id="98" name="Google Shape;98;p28"/>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500" b="1">
                <a:solidFill>
                  <a:srgbClr val="593D53"/>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9" name="Google Shape;99;p28"/>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28"/>
          <p:cNvSpPr/>
          <p:nvPr/>
        </p:nvSpPr>
        <p:spPr>
          <a:xfrm flipH="1">
            <a:off x="448113" y="647955"/>
            <a:ext cx="8695883" cy="88247"/>
          </a:xfrm>
          <a:prstGeom prst="homePlate">
            <a:avLst>
              <a:gd name="adj" fmla="val 89084"/>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1" name="Google Shape;101;p28"/>
          <p:cNvSpPr/>
          <p:nvPr/>
        </p:nvSpPr>
        <p:spPr>
          <a:xfrm>
            <a:off x="-6054" y="4905544"/>
            <a:ext cx="8711188" cy="34836"/>
          </a:xfrm>
          <a:prstGeom prst="rect">
            <a:avLst/>
          </a:prstGeom>
          <a:solidFill>
            <a:srgbClr val="80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2" name="Google Shape;102;p28"/>
          <p:cNvSpPr txBox="1"/>
          <p:nvPr/>
        </p:nvSpPr>
        <p:spPr>
          <a:xfrm>
            <a:off x="6512505" y="592050"/>
            <a:ext cx="2668251" cy="20005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700"/>
              <a:buFont typeface="Arial"/>
              <a:buNone/>
            </a:pPr>
            <a:r>
              <a:rPr lang="en-US" sz="700" b="1" i="0" u="none" strike="noStrike" cap="none">
                <a:solidFill>
                  <a:schemeClr val="lt1"/>
                </a:solidFill>
                <a:latin typeface="Arial"/>
                <a:ea typeface="Arial"/>
                <a:cs typeface="Arial"/>
                <a:sym typeface="Arial"/>
              </a:rPr>
              <a:t>Computer Architecture and IC Design Lab</a:t>
            </a:r>
            <a:endParaRPr sz="1400" b="0" i="0" u="none" strike="noStrike" cap="none">
              <a:solidFill>
                <a:srgbClr val="000000"/>
              </a:solidFill>
              <a:latin typeface="Arial"/>
              <a:ea typeface="Arial"/>
              <a:cs typeface="Arial"/>
              <a:sym typeface="Arial"/>
            </a:endParaRPr>
          </a:p>
        </p:txBody>
      </p:sp>
      <p:pic>
        <p:nvPicPr>
          <p:cNvPr id="103" name="Google Shape;103;p28" descr="校徽.png"/>
          <p:cNvPicPr preferRelativeResize="0"/>
          <p:nvPr/>
        </p:nvPicPr>
        <p:blipFill rotWithShape="1">
          <a:blip r:embed="rId2">
            <a:alphaModFix/>
          </a:blip>
          <a:srcRect l="999" t="-2951" r="84569" b="2951"/>
          <a:stretch/>
        </p:blipFill>
        <p:spPr>
          <a:xfrm>
            <a:off x="8472459" y="-41927"/>
            <a:ext cx="636494" cy="689876"/>
          </a:xfrm>
          <a:prstGeom prst="rect">
            <a:avLst/>
          </a:prstGeom>
          <a:noFill/>
          <a:ln>
            <a:noFill/>
          </a:ln>
        </p:spPr>
      </p:pic>
      <p:sp>
        <p:nvSpPr>
          <p:cNvPr id="104" name="Google Shape;104;p28"/>
          <p:cNvSpPr/>
          <p:nvPr/>
        </p:nvSpPr>
        <p:spPr>
          <a:xfrm>
            <a:off x="3" y="6"/>
            <a:ext cx="1721100" cy="278559"/>
          </a:xfrm>
          <a:prstGeom prst="homePlate">
            <a:avLst>
              <a:gd name="adj" fmla="val 50000"/>
            </a:avLst>
          </a:prstGeom>
          <a:solidFill>
            <a:srgbClr val="9B9B9B"/>
          </a:solidFill>
          <a:ln>
            <a:noFill/>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1 Introduction</a:t>
            </a:r>
            <a:endParaRPr sz="1275" b="0" i="0" u="none" strike="noStrike" cap="none">
              <a:solidFill>
                <a:schemeClr val="lt1"/>
              </a:solidFill>
              <a:latin typeface="Arial"/>
              <a:ea typeface="Arial"/>
              <a:cs typeface="Arial"/>
              <a:sym typeface="Arial"/>
            </a:endParaRPr>
          </a:p>
        </p:txBody>
      </p:sp>
      <p:sp>
        <p:nvSpPr>
          <p:cNvPr id="105" name="Google Shape;105;p28"/>
          <p:cNvSpPr/>
          <p:nvPr/>
        </p:nvSpPr>
        <p:spPr>
          <a:xfrm>
            <a:off x="149373" y="6"/>
            <a:ext cx="1721100" cy="278559"/>
          </a:xfrm>
          <a:prstGeom prst="homePlate">
            <a:avLst>
              <a:gd name="adj" fmla="val 50000"/>
            </a:avLst>
          </a:prstGeom>
          <a:solidFill>
            <a:srgbClr val="9B9B9B"/>
          </a:solidFill>
          <a:ln>
            <a:noFill/>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2 Background</a:t>
            </a:r>
            <a:endParaRPr sz="1275" b="0" i="0" u="none" strike="noStrike" cap="none">
              <a:solidFill>
                <a:schemeClr val="lt1"/>
              </a:solidFill>
              <a:latin typeface="Arial"/>
              <a:ea typeface="Arial"/>
              <a:cs typeface="Arial"/>
              <a:sym typeface="Arial"/>
            </a:endParaRPr>
          </a:p>
        </p:txBody>
      </p:sp>
      <p:sp>
        <p:nvSpPr>
          <p:cNvPr id="106" name="Google Shape;106;p28"/>
          <p:cNvSpPr/>
          <p:nvPr/>
        </p:nvSpPr>
        <p:spPr>
          <a:xfrm>
            <a:off x="298743" y="6"/>
            <a:ext cx="1721100" cy="278559"/>
          </a:xfrm>
          <a:prstGeom prst="homePlate">
            <a:avLst>
              <a:gd name="adj" fmla="val 50000"/>
            </a:avLst>
          </a:prstGeom>
          <a:solidFill>
            <a:srgbClr val="9B9B9B"/>
          </a:solidFill>
          <a:ln>
            <a:noFill/>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3 Methodology</a:t>
            </a:r>
            <a:endParaRPr sz="1275" b="0" i="0" u="none" strike="noStrike" cap="none">
              <a:solidFill>
                <a:schemeClr val="lt1"/>
              </a:solidFill>
              <a:latin typeface="Arial"/>
              <a:ea typeface="Arial"/>
              <a:cs typeface="Arial"/>
              <a:sym typeface="Arial"/>
            </a:endParaRPr>
          </a:p>
        </p:txBody>
      </p:sp>
      <p:sp>
        <p:nvSpPr>
          <p:cNvPr id="107" name="Google Shape;107;p28"/>
          <p:cNvSpPr/>
          <p:nvPr/>
        </p:nvSpPr>
        <p:spPr>
          <a:xfrm>
            <a:off x="448113" y="-9138"/>
            <a:ext cx="1721100" cy="278559"/>
          </a:xfrm>
          <a:prstGeom prst="homePlate">
            <a:avLst>
              <a:gd name="adj" fmla="val 50000"/>
            </a:avLst>
          </a:prstGeom>
          <a:solidFill>
            <a:schemeClr val="dk2"/>
          </a:solidFill>
          <a:ln w="9525" cap="flat" cmpd="sng">
            <a:solidFill>
              <a:schemeClr val="dk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275"/>
              <a:buFont typeface="Arial"/>
              <a:buNone/>
            </a:pPr>
            <a:r>
              <a:rPr lang="en-US" sz="1275" b="0" i="0" u="none" strike="noStrike" cap="none">
                <a:solidFill>
                  <a:schemeClr val="lt1"/>
                </a:solidFill>
                <a:latin typeface="Arial"/>
                <a:ea typeface="Arial"/>
                <a:cs typeface="Arial"/>
                <a:sym typeface="Arial"/>
              </a:rPr>
              <a:t>4 Experiment</a:t>
            </a:r>
            <a:endParaRPr sz="1275" b="0" i="0" u="none" strike="noStrike" cap="none">
              <a:solidFill>
                <a:schemeClr val="lt1"/>
              </a:solidFill>
              <a:latin typeface="Arial"/>
              <a:ea typeface="Arial"/>
              <a:cs typeface="Arial"/>
              <a:sym typeface="Arial"/>
            </a:endParaRPr>
          </a:p>
        </p:txBody>
      </p:sp>
      <p:sp>
        <p:nvSpPr>
          <p:cNvPr id="108" name="Google Shape;108;p28"/>
          <p:cNvSpPr txBox="1">
            <a:spLocks noGrp="1"/>
          </p:cNvSpPr>
          <p:nvPr>
            <p:ph type="body" idx="1"/>
          </p:nvPr>
        </p:nvSpPr>
        <p:spPr>
          <a:xfrm>
            <a:off x="447675" y="939258"/>
            <a:ext cx="8024784" cy="3717925"/>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Arial"/>
                <a:ea typeface="Arial"/>
                <a:cs typeface="Arial"/>
                <a:sym typeface="Arial"/>
              </a:defRPr>
            </a:lvl1pPr>
            <a:lvl2pPr marL="914400" lvl="1" indent="-317500" algn="l">
              <a:lnSpc>
                <a:spcPct val="115000"/>
              </a:lnSpc>
              <a:spcBef>
                <a:spcPts val="0"/>
              </a:spcBef>
              <a:spcAft>
                <a:spcPts val="0"/>
              </a:spcAft>
              <a:buSzPts val="1400"/>
              <a:buChar char="○"/>
              <a:defRPr sz="1600">
                <a:latin typeface="Arial"/>
                <a:ea typeface="Arial"/>
                <a:cs typeface="Arial"/>
                <a:sym typeface="Arial"/>
              </a:defRPr>
            </a:lvl2pPr>
            <a:lvl3pPr marL="1371600" lvl="2" indent="-317500" algn="l">
              <a:lnSpc>
                <a:spcPct val="115000"/>
              </a:lnSpc>
              <a:spcBef>
                <a:spcPts val="0"/>
              </a:spcBef>
              <a:spcAft>
                <a:spcPts val="0"/>
              </a:spcAft>
              <a:buSzPts val="1400"/>
              <a:buChar char="■"/>
              <a:defRPr sz="1400">
                <a:latin typeface="Arial"/>
                <a:ea typeface="Arial"/>
                <a:cs typeface="Arial"/>
                <a:sym typeface="Arial"/>
              </a:defRPr>
            </a:lvl3pPr>
            <a:lvl4pPr marL="1828800" lvl="3" indent="-317500" algn="l">
              <a:lnSpc>
                <a:spcPct val="115000"/>
              </a:lnSpc>
              <a:spcBef>
                <a:spcPts val="0"/>
              </a:spcBef>
              <a:spcAft>
                <a:spcPts val="0"/>
              </a:spcAft>
              <a:buSzPts val="1400"/>
              <a:buChar char="●"/>
              <a:defRPr sz="1200">
                <a:latin typeface="Arial"/>
                <a:ea typeface="Arial"/>
                <a:cs typeface="Arial"/>
                <a:sym typeface="Arial"/>
              </a:defRPr>
            </a:lvl4pPr>
            <a:lvl5pPr marL="2286000" lvl="4" indent="-317500" algn="l">
              <a:lnSpc>
                <a:spcPct val="115000"/>
              </a:lnSpc>
              <a:spcBef>
                <a:spcPts val="0"/>
              </a:spcBef>
              <a:spcAft>
                <a:spcPts val="0"/>
              </a:spcAft>
              <a:buSzPts val="1400"/>
              <a:buChar char="○"/>
              <a:defRPr>
                <a:latin typeface="Arial"/>
                <a:ea typeface="Arial"/>
                <a:cs typeface="Arial"/>
                <a:sym typeface="Arial"/>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9pPr>
          </a:lstStyle>
          <a:p>
            <a:endParaRPr/>
          </a:p>
        </p:txBody>
      </p:sp>
      <p:sp>
        <p:nvSpPr>
          <p:cNvPr id="8" name="Google Shape;8;p19"/>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1</a:t>
            </a:fld>
            <a:endParaRPr/>
          </a:p>
        </p:txBody>
      </p:sp>
      <p:sp>
        <p:nvSpPr>
          <p:cNvPr id="120" name="Google Shape;120;p1"/>
          <p:cNvSpPr txBox="1">
            <a:spLocks noGrp="1"/>
          </p:cNvSpPr>
          <p:nvPr>
            <p:ph type="subTitle" idx="1"/>
          </p:nvPr>
        </p:nvSpPr>
        <p:spPr>
          <a:xfrm>
            <a:off x="1519963" y="3767573"/>
            <a:ext cx="4008744" cy="529016"/>
          </a:xfrm>
          <a:prstGeom prst="rect">
            <a:avLst/>
          </a:prstGeom>
          <a:noFill/>
          <a:ln>
            <a:noFill/>
          </a:ln>
        </p:spPr>
        <p:txBody>
          <a:bodyPr spcFirstLastPara="1" wrap="square" lIns="68550" tIns="68550" rIns="68550" bIns="68550" anchor="ctr" anchorCtr="0">
            <a:normAutofit/>
          </a:bodyPr>
          <a:lstStyle/>
          <a:p>
            <a:pPr marL="0" lvl="0" indent="0" algn="l" rtl="0">
              <a:lnSpc>
                <a:spcPct val="120000"/>
              </a:lnSpc>
              <a:spcBef>
                <a:spcPts val="0"/>
              </a:spcBef>
              <a:spcAft>
                <a:spcPts val="0"/>
              </a:spcAft>
              <a:buSzPts val="1800"/>
              <a:buNone/>
            </a:pPr>
            <a:endParaRPr/>
          </a:p>
        </p:txBody>
      </p:sp>
      <p:sp>
        <p:nvSpPr>
          <p:cNvPr id="121" name="Google Shape;121;p1"/>
          <p:cNvSpPr txBox="1">
            <a:spLocks noGrp="1"/>
          </p:cNvSpPr>
          <p:nvPr>
            <p:ph type="body" idx="2"/>
          </p:nvPr>
        </p:nvSpPr>
        <p:spPr>
          <a:xfrm>
            <a:off x="1558240" y="1426714"/>
            <a:ext cx="7108088" cy="809625"/>
          </a:xfrm>
          <a:prstGeom prst="rect">
            <a:avLst/>
          </a:prstGeom>
          <a:noFill/>
          <a:ln>
            <a:noFill/>
          </a:ln>
        </p:spPr>
        <p:txBody>
          <a:bodyPr spcFirstLastPara="1" wrap="square" lIns="91425" tIns="91425" rIns="91425" bIns="91425" anchor="ctr" anchorCtr="0">
            <a:noAutofit/>
          </a:bodyPr>
          <a:lstStyle/>
          <a:p>
            <a:pPr marL="114300" lvl="0" indent="0" algn="l" rtl="0">
              <a:lnSpc>
                <a:spcPct val="95000"/>
              </a:lnSpc>
              <a:spcBef>
                <a:spcPts val="0"/>
              </a:spcBef>
              <a:spcAft>
                <a:spcPts val="0"/>
              </a:spcAft>
              <a:buSzPts val="1800"/>
              <a:buNone/>
            </a:pPr>
            <a:r>
              <a:rPr lang="en-US" sz="2440"/>
              <a:t>CNN accelerator system for recognition of Echocardiographic Images</a:t>
            </a:r>
            <a:endParaRPr sz="2440"/>
          </a:p>
        </p:txBody>
      </p:sp>
      <p:sp>
        <p:nvSpPr>
          <p:cNvPr id="122" name="Google Shape;122;p1"/>
          <p:cNvSpPr txBox="1">
            <a:spLocks noGrp="1"/>
          </p:cNvSpPr>
          <p:nvPr>
            <p:ph type="body" idx="3"/>
          </p:nvPr>
        </p:nvSpPr>
        <p:spPr>
          <a:xfrm>
            <a:off x="1558240" y="2347291"/>
            <a:ext cx="7108088" cy="396280"/>
          </a:xfrm>
          <a:prstGeom prst="rect">
            <a:avLst/>
          </a:prstGeom>
          <a:noFill/>
          <a:ln>
            <a:noFill/>
          </a:ln>
        </p:spPr>
        <p:txBody>
          <a:bodyPr spcFirstLastPara="1" wrap="square" lIns="91425" tIns="91425" rIns="91425" bIns="91425" anchor="ctr" anchorCtr="0">
            <a:noAutofit/>
          </a:bodyPr>
          <a:lstStyle/>
          <a:p>
            <a:pPr marL="114300" lvl="0" indent="0" algn="l" rtl="0">
              <a:lnSpc>
                <a:spcPct val="115000"/>
              </a:lnSpc>
              <a:spcBef>
                <a:spcPts val="0"/>
              </a:spcBef>
              <a:spcAft>
                <a:spcPts val="0"/>
              </a:spcAft>
              <a:buSzPts val="1800"/>
              <a:buNone/>
            </a:pPr>
            <a:r>
              <a:rPr lang="en-US" sz="2200"/>
              <a:t>bowling</a:t>
            </a:r>
            <a:endParaRPr sz="2200"/>
          </a:p>
        </p:txBody>
      </p:sp>
      <p:sp>
        <p:nvSpPr>
          <p:cNvPr id="123" name="Google Shape;123;p1"/>
          <p:cNvSpPr txBox="1">
            <a:spLocks noGrp="1"/>
          </p:cNvSpPr>
          <p:nvPr>
            <p:ph type="body" idx="4"/>
          </p:nvPr>
        </p:nvSpPr>
        <p:spPr>
          <a:xfrm>
            <a:off x="1630363" y="4360863"/>
            <a:ext cx="1584325" cy="248751"/>
          </a:xfrm>
          <a:prstGeom prst="rect">
            <a:avLst/>
          </a:prstGeom>
          <a:noFill/>
          <a:ln>
            <a:noFill/>
          </a:ln>
        </p:spPr>
        <p:txBody>
          <a:bodyPr spcFirstLastPara="1" wrap="square" lIns="91425" tIns="91425" rIns="91425" bIns="91425" anchor="t" anchorCtr="0">
            <a:normAutofit fontScale="25000" lnSpcReduction="20000"/>
          </a:bodyPr>
          <a:lstStyle/>
          <a:p>
            <a:pPr marL="114300" lvl="0" indent="0" algn="l" rtl="0">
              <a:lnSpc>
                <a:spcPct val="115000"/>
              </a:lnSpc>
              <a:spcBef>
                <a:spcPts val="0"/>
              </a:spcBef>
              <a:spcAft>
                <a:spcPts val="0"/>
              </a:spcAft>
              <a:buSzPts val="18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p:nvPr/>
        </p:nvSpPr>
        <p:spPr>
          <a:xfrm>
            <a:off x="1871125" y="819875"/>
            <a:ext cx="4370100" cy="4042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1"/>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ltLang="zh-TW" dirty="0">
                <a:latin typeface="Arial"/>
                <a:ea typeface="Arial"/>
                <a:cs typeface="Arial"/>
                <a:sym typeface="Arial"/>
              </a:rPr>
              <a:t>EPU</a:t>
            </a:r>
            <a:r>
              <a:rPr lang="en-US" dirty="0">
                <a:latin typeface="Arial"/>
                <a:ea typeface="Arial"/>
                <a:cs typeface="Arial"/>
                <a:sym typeface="Arial"/>
              </a:rPr>
              <a:t> Overview</a:t>
            </a:r>
            <a:endParaRPr dirty="0">
              <a:latin typeface="Arial"/>
              <a:ea typeface="Arial"/>
              <a:cs typeface="Arial"/>
              <a:sym typeface="Arial"/>
            </a:endParaRPr>
          </a:p>
        </p:txBody>
      </p:sp>
      <p:sp>
        <p:nvSpPr>
          <p:cNvPr id="213" name="Google Shape;213;p11"/>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10</a:t>
            </a:fld>
            <a:endParaRPr/>
          </a:p>
        </p:txBody>
      </p:sp>
      <p:sp>
        <p:nvSpPr>
          <p:cNvPr id="214" name="Google Shape;214;p11"/>
          <p:cNvSpPr/>
          <p:nvPr/>
        </p:nvSpPr>
        <p:spPr>
          <a:xfrm>
            <a:off x="93100" y="1537850"/>
            <a:ext cx="731400" cy="731400"/>
          </a:xfrm>
          <a:prstGeom prst="rect">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chemeClr val="dk1"/>
                </a:solidFill>
                <a:latin typeface="Georgia"/>
                <a:ea typeface="Georgia"/>
                <a:cs typeface="Georgia"/>
                <a:sym typeface="Georgia"/>
              </a:rPr>
              <a:t>DMA</a:t>
            </a:r>
            <a:endParaRPr sz="1400" b="1" i="0" u="none" strike="noStrike" cap="none">
              <a:solidFill>
                <a:srgbClr val="000000"/>
              </a:solidFill>
              <a:latin typeface="Georgia"/>
              <a:ea typeface="Georgia"/>
              <a:cs typeface="Georgia"/>
              <a:sym typeface="Georgia"/>
            </a:endParaRPr>
          </a:p>
        </p:txBody>
      </p:sp>
      <p:sp>
        <p:nvSpPr>
          <p:cNvPr id="215" name="Google Shape;215;p11"/>
          <p:cNvSpPr/>
          <p:nvPr/>
        </p:nvSpPr>
        <p:spPr>
          <a:xfrm>
            <a:off x="129475" y="2466725"/>
            <a:ext cx="697500" cy="1939200"/>
          </a:xfrm>
          <a:prstGeom prst="rect">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D</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R</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A</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M</a:t>
            </a:r>
            <a:endParaRPr sz="1400" b="1" i="0" u="none" strike="noStrike" cap="none">
              <a:solidFill>
                <a:srgbClr val="000000"/>
              </a:solidFill>
              <a:latin typeface="Georgia"/>
              <a:ea typeface="Georgia"/>
              <a:cs typeface="Georgia"/>
              <a:sym typeface="Georgia"/>
            </a:endParaRPr>
          </a:p>
        </p:txBody>
      </p:sp>
      <p:sp>
        <p:nvSpPr>
          <p:cNvPr id="216" name="Google Shape;216;p11"/>
          <p:cNvSpPr/>
          <p:nvPr/>
        </p:nvSpPr>
        <p:spPr>
          <a:xfrm>
            <a:off x="1072113" y="1144750"/>
            <a:ext cx="362100" cy="3474600"/>
          </a:xfrm>
          <a:prstGeom prst="up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7" name="Google Shape;217;p11"/>
          <p:cNvCxnSpPr>
            <a:endCxn id="215" idx="3"/>
          </p:cNvCxnSpPr>
          <p:nvPr/>
        </p:nvCxnSpPr>
        <p:spPr>
          <a:xfrm rot="10800000">
            <a:off x="826975" y="3436325"/>
            <a:ext cx="362700" cy="1200"/>
          </a:xfrm>
          <a:prstGeom prst="straightConnector1">
            <a:avLst/>
          </a:prstGeom>
          <a:noFill/>
          <a:ln w="9525" cap="flat" cmpd="sng">
            <a:solidFill>
              <a:schemeClr val="dk2"/>
            </a:solidFill>
            <a:prstDash val="solid"/>
            <a:round/>
            <a:headEnd type="stealth" w="med" len="med"/>
            <a:tailEnd type="stealth" w="med" len="med"/>
          </a:ln>
        </p:spPr>
      </p:cxnSp>
      <p:cxnSp>
        <p:nvCxnSpPr>
          <p:cNvPr id="218" name="Google Shape;218;p11"/>
          <p:cNvCxnSpPr>
            <a:stCxn id="214" idx="3"/>
          </p:cNvCxnSpPr>
          <p:nvPr/>
        </p:nvCxnSpPr>
        <p:spPr>
          <a:xfrm rot="10800000" flipH="1">
            <a:off x="824500" y="1899650"/>
            <a:ext cx="350400" cy="3900"/>
          </a:xfrm>
          <a:prstGeom prst="straightConnector1">
            <a:avLst/>
          </a:prstGeom>
          <a:noFill/>
          <a:ln w="9525" cap="flat" cmpd="sng">
            <a:solidFill>
              <a:schemeClr val="dk2"/>
            </a:solidFill>
            <a:prstDash val="solid"/>
            <a:round/>
            <a:headEnd type="stealth" w="med" len="med"/>
            <a:tailEnd type="stealth" w="med" len="med"/>
          </a:ln>
        </p:spPr>
      </p:cxnSp>
      <p:sp>
        <p:nvSpPr>
          <p:cNvPr id="219" name="Google Shape;219;p11"/>
          <p:cNvSpPr txBox="1"/>
          <p:nvPr/>
        </p:nvSpPr>
        <p:spPr>
          <a:xfrm>
            <a:off x="795975" y="819875"/>
            <a:ext cx="9144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Georgia"/>
                <a:ea typeface="Georgia"/>
                <a:cs typeface="Georgia"/>
                <a:sym typeface="Georgia"/>
              </a:rPr>
              <a:t>AXI bus</a:t>
            </a:r>
            <a:endParaRPr sz="1600" b="0" i="0" u="none" strike="noStrike" cap="none">
              <a:solidFill>
                <a:schemeClr val="dk2"/>
              </a:solidFill>
              <a:latin typeface="Georgia"/>
              <a:ea typeface="Georgia"/>
              <a:cs typeface="Georgia"/>
              <a:sym typeface="Georgia"/>
            </a:endParaRPr>
          </a:p>
        </p:txBody>
      </p:sp>
      <p:sp>
        <p:nvSpPr>
          <p:cNvPr id="220" name="Google Shape;220;p11"/>
          <p:cNvSpPr/>
          <p:nvPr/>
        </p:nvSpPr>
        <p:spPr>
          <a:xfrm>
            <a:off x="2162013" y="2733150"/>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Times"/>
                <a:ea typeface="Times"/>
                <a:cs typeface="Times"/>
                <a:sym typeface="Times"/>
              </a:rPr>
              <a:t>Image</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SRAM0</a:t>
            </a:r>
            <a:endParaRPr sz="1100" b="1" i="0" u="none" strike="noStrike" cap="none">
              <a:solidFill>
                <a:srgbClr val="000000"/>
              </a:solidFill>
              <a:latin typeface="Times"/>
              <a:ea typeface="Times"/>
              <a:cs typeface="Times"/>
              <a:sym typeface="Times"/>
            </a:endParaRPr>
          </a:p>
        </p:txBody>
      </p:sp>
      <p:cxnSp>
        <p:nvCxnSpPr>
          <p:cNvPr id="221" name="Google Shape;221;p11"/>
          <p:cNvCxnSpPr>
            <a:stCxn id="220" idx="1"/>
            <a:endCxn id="216" idx="6"/>
          </p:cNvCxnSpPr>
          <p:nvPr/>
        </p:nvCxnSpPr>
        <p:spPr>
          <a:xfrm rot="10800000">
            <a:off x="1343613" y="2882100"/>
            <a:ext cx="818400" cy="125400"/>
          </a:xfrm>
          <a:prstGeom prst="straightConnector1">
            <a:avLst/>
          </a:prstGeom>
          <a:noFill/>
          <a:ln w="9525" cap="flat" cmpd="sng">
            <a:solidFill>
              <a:schemeClr val="dk2"/>
            </a:solidFill>
            <a:prstDash val="solid"/>
            <a:round/>
            <a:headEnd type="stealth" w="med" len="med"/>
            <a:tailEnd type="stealth" w="med" len="med"/>
          </a:ln>
        </p:spPr>
      </p:cxnSp>
      <p:sp>
        <p:nvSpPr>
          <p:cNvPr id="222" name="Google Shape;222;p11"/>
          <p:cNvSpPr/>
          <p:nvPr/>
        </p:nvSpPr>
        <p:spPr>
          <a:xfrm>
            <a:off x="2211438" y="1406663"/>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100" b="1" i="0" u="none" strike="noStrike" cap="none">
                <a:solidFill>
                  <a:schemeClr val="dk1"/>
                </a:solidFill>
                <a:latin typeface="Times"/>
                <a:ea typeface="Times"/>
                <a:cs typeface="Times"/>
                <a:sym typeface="Times"/>
              </a:rPr>
              <a:t>Weight</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a:t>
            </a:r>
            <a:endParaRPr sz="1100" b="1" i="0" u="none" strike="noStrike" cap="none">
              <a:solidFill>
                <a:srgbClr val="000000"/>
              </a:solidFill>
              <a:latin typeface="Times"/>
              <a:ea typeface="Times"/>
              <a:cs typeface="Times"/>
              <a:sym typeface="Times"/>
            </a:endParaRPr>
          </a:p>
        </p:txBody>
      </p:sp>
      <p:sp>
        <p:nvSpPr>
          <p:cNvPr id="223" name="Google Shape;223;p11"/>
          <p:cNvSpPr/>
          <p:nvPr/>
        </p:nvSpPr>
        <p:spPr>
          <a:xfrm>
            <a:off x="2162013" y="3934175"/>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Image</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SRAM1</a:t>
            </a:r>
            <a:endParaRPr sz="1100" b="1" i="0" u="none" strike="noStrike" cap="none">
              <a:solidFill>
                <a:srgbClr val="000000"/>
              </a:solidFill>
              <a:latin typeface="Times"/>
              <a:ea typeface="Times"/>
              <a:cs typeface="Times"/>
              <a:sym typeface="Times"/>
            </a:endParaRPr>
          </a:p>
        </p:txBody>
      </p:sp>
      <p:cxnSp>
        <p:nvCxnSpPr>
          <p:cNvPr id="224" name="Google Shape;224;p11"/>
          <p:cNvCxnSpPr>
            <a:endCxn id="222" idx="1"/>
          </p:cNvCxnSpPr>
          <p:nvPr/>
        </p:nvCxnSpPr>
        <p:spPr>
          <a:xfrm rot="10800000" flipH="1">
            <a:off x="1347738" y="1681013"/>
            <a:ext cx="863700" cy="633300"/>
          </a:xfrm>
          <a:prstGeom prst="curvedConnector3">
            <a:avLst>
              <a:gd name="adj1" fmla="val 50000"/>
            </a:avLst>
          </a:prstGeom>
          <a:noFill/>
          <a:ln w="9525" cap="flat" cmpd="sng">
            <a:solidFill>
              <a:schemeClr val="dk2"/>
            </a:solidFill>
            <a:prstDash val="solid"/>
            <a:round/>
            <a:headEnd type="stealth" w="med" len="med"/>
            <a:tailEnd type="stealth" w="med" len="med"/>
          </a:ln>
        </p:spPr>
      </p:cxnSp>
      <p:cxnSp>
        <p:nvCxnSpPr>
          <p:cNvPr id="225" name="Google Shape;225;p11"/>
          <p:cNvCxnSpPr>
            <a:endCxn id="223" idx="1"/>
          </p:cNvCxnSpPr>
          <p:nvPr/>
        </p:nvCxnSpPr>
        <p:spPr>
          <a:xfrm>
            <a:off x="1314813" y="3644825"/>
            <a:ext cx="847200" cy="563700"/>
          </a:xfrm>
          <a:prstGeom prst="curvedConnector3">
            <a:avLst>
              <a:gd name="adj1" fmla="val 50000"/>
            </a:avLst>
          </a:prstGeom>
          <a:noFill/>
          <a:ln w="9525" cap="flat" cmpd="sng">
            <a:solidFill>
              <a:schemeClr val="dk2"/>
            </a:solidFill>
            <a:prstDash val="solid"/>
            <a:round/>
            <a:headEnd type="stealth" w="med" len="med"/>
            <a:tailEnd type="stealth" w="med" len="med"/>
          </a:ln>
        </p:spPr>
      </p:cxnSp>
      <p:sp>
        <p:nvSpPr>
          <p:cNvPr id="226" name="Google Shape;226;p11"/>
          <p:cNvSpPr/>
          <p:nvPr/>
        </p:nvSpPr>
        <p:spPr>
          <a:xfrm>
            <a:off x="3124650" y="923350"/>
            <a:ext cx="2903400" cy="36960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1"/>
          <p:cNvSpPr txBox="1"/>
          <p:nvPr/>
        </p:nvSpPr>
        <p:spPr>
          <a:xfrm>
            <a:off x="3788050" y="967325"/>
            <a:ext cx="1762200" cy="39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chemeClr val="dk1"/>
                </a:solidFill>
                <a:latin typeface="Georgia"/>
                <a:ea typeface="Georgia"/>
                <a:cs typeface="Georgia"/>
                <a:sym typeface="Georgia"/>
              </a:rPr>
              <a:t>Convolution Unit</a:t>
            </a:r>
            <a:endParaRPr sz="1600" b="0" i="0" u="none" strike="noStrike" cap="none">
              <a:solidFill>
                <a:schemeClr val="dk2"/>
              </a:solidFill>
              <a:latin typeface="Georgia"/>
              <a:ea typeface="Georgia"/>
              <a:cs typeface="Georgia"/>
              <a:sym typeface="Georgia"/>
            </a:endParaRPr>
          </a:p>
        </p:txBody>
      </p:sp>
      <p:sp>
        <p:nvSpPr>
          <p:cNvPr id="228" name="Google Shape;228;p11"/>
          <p:cNvSpPr/>
          <p:nvPr/>
        </p:nvSpPr>
        <p:spPr>
          <a:xfrm>
            <a:off x="3480525" y="1408025"/>
            <a:ext cx="2333100" cy="3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200" b="1" i="0" u="none" strike="noStrike" cap="none">
                <a:solidFill>
                  <a:schemeClr val="dk1"/>
                </a:solidFill>
                <a:latin typeface="Georgia"/>
                <a:ea typeface="Georgia"/>
                <a:cs typeface="Georgia"/>
                <a:sym typeface="Georgia"/>
              </a:rPr>
              <a:t>Weight Buffer</a:t>
            </a:r>
            <a:endParaRPr sz="900" b="1" i="0" u="none" strike="noStrike" cap="none">
              <a:solidFill>
                <a:srgbClr val="000000"/>
              </a:solidFill>
              <a:latin typeface="Georgia"/>
              <a:ea typeface="Georgia"/>
              <a:cs typeface="Georgia"/>
              <a:sym typeface="Georgia"/>
            </a:endParaRPr>
          </a:p>
        </p:txBody>
      </p:sp>
      <p:cxnSp>
        <p:nvCxnSpPr>
          <p:cNvPr id="229" name="Google Shape;229;p11"/>
          <p:cNvCxnSpPr>
            <a:stCxn id="228" idx="1"/>
            <a:endCxn id="222" idx="3"/>
          </p:cNvCxnSpPr>
          <p:nvPr/>
        </p:nvCxnSpPr>
        <p:spPr>
          <a:xfrm flipH="1">
            <a:off x="2942925" y="1604825"/>
            <a:ext cx="537600" cy="76200"/>
          </a:xfrm>
          <a:prstGeom prst="straightConnector1">
            <a:avLst/>
          </a:prstGeom>
          <a:noFill/>
          <a:ln w="9525" cap="flat" cmpd="sng">
            <a:solidFill>
              <a:schemeClr val="dk2"/>
            </a:solidFill>
            <a:prstDash val="solid"/>
            <a:round/>
            <a:headEnd type="stealth" w="med" len="med"/>
            <a:tailEnd type="stealth" w="med" len="med"/>
          </a:ln>
        </p:spPr>
      </p:cxnSp>
      <p:sp>
        <p:nvSpPr>
          <p:cNvPr id="230" name="Google Shape;230;p11"/>
          <p:cNvSpPr/>
          <p:nvPr/>
        </p:nvSpPr>
        <p:spPr>
          <a:xfrm>
            <a:off x="3503350" y="4087925"/>
            <a:ext cx="2310300" cy="3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Output Buffer</a:t>
            </a:r>
            <a:endParaRPr sz="900" b="1" i="0" u="none" strike="noStrike" cap="none">
              <a:solidFill>
                <a:srgbClr val="000000"/>
              </a:solidFill>
              <a:latin typeface="Georgia"/>
              <a:ea typeface="Georgia"/>
              <a:cs typeface="Georgia"/>
              <a:sym typeface="Georgia"/>
            </a:endParaRPr>
          </a:p>
        </p:txBody>
      </p:sp>
      <p:cxnSp>
        <p:nvCxnSpPr>
          <p:cNvPr id="231" name="Google Shape;231;p11"/>
          <p:cNvCxnSpPr>
            <a:stCxn id="230" idx="1"/>
            <a:endCxn id="223" idx="3"/>
          </p:cNvCxnSpPr>
          <p:nvPr/>
        </p:nvCxnSpPr>
        <p:spPr>
          <a:xfrm rot="10800000">
            <a:off x="2893450" y="4208525"/>
            <a:ext cx="609900" cy="76200"/>
          </a:xfrm>
          <a:prstGeom prst="straightConnector1">
            <a:avLst/>
          </a:prstGeom>
          <a:noFill/>
          <a:ln w="9525" cap="flat" cmpd="sng">
            <a:solidFill>
              <a:schemeClr val="dk2"/>
            </a:solidFill>
            <a:prstDash val="solid"/>
            <a:round/>
            <a:headEnd type="stealth" w="med" len="med"/>
            <a:tailEnd type="stealth" w="med" len="med"/>
          </a:ln>
        </p:spPr>
      </p:cxnSp>
      <p:cxnSp>
        <p:nvCxnSpPr>
          <p:cNvPr id="232" name="Google Shape;232;p11"/>
          <p:cNvCxnSpPr>
            <a:stCxn id="233" idx="1"/>
            <a:endCxn id="220" idx="3"/>
          </p:cNvCxnSpPr>
          <p:nvPr/>
        </p:nvCxnSpPr>
        <p:spPr>
          <a:xfrm rot="10800000">
            <a:off x="2893500" y="3007500"/>
            <a:ext cx="395400" cy="0"/>
          </a:xfrm>
          <a:prstGeom prst="straightConnector1">
            <a:avLst/>
          </a:prstGeom>
          <a:noFill/>
          <a:ln w="9525" cap="flat" cmpd="sng">
            <a:solidFill>
              <a:schemeClr val="dk2"/>
            </a:solidFill>
            <a:prstDash val="solid"/>
            <a:round/>
            <a:headEnd type="stealth" w="med" len="med"/>
            <a:tailEnd type="stealth" w="med" len="med"/>
          </a:ln>
        </p:spPr>
      </p:cxnSp>
      <p:sp>
        <p:nvSpPr>
          <p:cNvPr id="233" name="Google Shape;233;p11"/>
          <p:cNvSpPr/>
          <p:nvPr/>
        </p:nvSpPr>
        <p:spPr>
          <a:xfrm>
            <a:off x="3288900" y="2192700"/>
            <a:ext cx="444000" cy="1629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Georgia"/>
              <a:ea typeface="Georgia"/>
              <a:cs typeface="Georgia"/>
              <a:sym typeface="Georgia"/>
            </a:endParaRPr>
          </a:p>
        </p:txBody>
      </p:sp>
      <p:sp>
        <p:nvSpPr>
          <p:cNvPr id="234" name="Google Shape;234;p11"/>
          <p:cNvSpPr txBox="1"/>
          <p:nvPr/>
        </p:nvSpPr>
        <p:spPr>
          <a:xfrm>
            <a:off x="3046075" y="2667725"/>
            <a:ext cx="975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Input</a:t>
            </a:r>
            <a:endParaRPr sz="1200" b="1" i="0" u="none" strike="noStrike" cap="none">
              <a:solidFill>
                <a:schemeClr val="dk1"/>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Buffer</a:t>
            </a:r>
            <a:endParaRPr sz="1400" b="0" i="0" u="none" strike="noStrike" cap="none">
              <a:solidFill>
                <a:srgbClr val="000000"/>
              </a:solidFill>
              <a:latin typeface="Arial"/>
              <a:ea typeface="Arial"/>
              <a:cs typeface="Arial"/>
              <a:sym typeface="Arial"/>
            </a:endParaRPr>
          </a:p>
        </p:txBody>
      </p:sp>
      <p:sp>
        <p:nvSpPr>
          <p:cNvPr id="235" name="Google Shape;235;p11"/>
          <p:cNvSpPr/>
          <p:nvPr/>
        </p:nvSpPr>
        <p:spPr>
          <a:xfrm>
            <a:off x="3919026" y="27439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6" name="Google Shape;236;p11"/>
          <p:cNvSpPr/>
          <p:nvPr/>
        </p:nvSpPr>
        <p:spPr>
          <a:xfrm>
            <a:off x="3919063" y="314988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7" name="Google Shape;237;p11"/>
          <p:cNvSpPr/>
          <p:nvPr/>
        </p:nvSpPr>
        <p:spPr>
          <a:xfrm>
            <a:off x="391906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8" name="Google Shape;238;p11"/>
          <p:cNvSpPr/>
          <p:nvPr/>
        </p:nvSpPr>
        <p:spPr>
          <a:xfrm>
            <a:off x="4329826"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9" name="Google Shape;239;p11"/>
          <p:cNvSpPr/>
          <p:nvPr/>
        </p:nvSpPr>
        <p:spPr>
          <a:xfrm>
            <a:off x="5562076"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0" name="Google Shape;240;p11"/>
          <p:cNvSpPr txBox="1"/>
          <p:nvPr/>
        </p:nvSpPr>
        <p:spPr>
          <a:xfrm>
            <a:off x="6263875" y="841875"/>
            <a:ext cx="3697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Accelerator structure:</a:t>
            </a:r>
            <a:endParaRPr sz="2000" b="0" i="0" u="none" strike="noStrike" cap="none">
              <a:solidFill>
                <a:srgbClr val="000000"/>
              </a:solidFill>
              <a:latin typeface="Arial"/>
              <a:ea typeface="Arial"/>
              <a:cs typeface="Arial"/>
              <a:sym typeface="Arial"/>
            </a:endParaRPr>
          </a:p>
        </p:txBody>
      </p:sp>
      <p:sp>
        <p:nvSpPr>
          <p:cNvPr id="241" name="Google Shape;241;p11"/>
          <p:cNvSpPr txBox="1"/>
          <p:nvPr/>
        </p:nvSpPr>
        <p:spPr>
          <a:xfrm>
            <a:off x="6142875" y="1256587"/>
            <a:ext cx="3345350" cy="2343688"/>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  Performance Expectations</a:t>
            </a:r>
            <a:endParaRPr sz="16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en-US" sz="1400" b="1" i="0" u="none" strike="noStrike" cap="none" dirty="0">
                <a:solidFill>
                  <a:schemeClr val="dk1"/>
                </a:solidFill>
                <a:latin typeface="Arial"/>
                <a:ea typeface="Arial"/>
                <a:cs typeface="Arial"/>
                <a:sym typeface="Arial"/>
              </a:rPr>
              <a:t>  </a:t>
            </a:r>
            <a:r>
              <a:rPr lang="en-US" sz="1400" b="0" i="0" u="none" strike="noStrike" cap="none" dirty="0">
                <a:solidFill>
                  <a:schemeClr val="dk1"/>
                </a:solidFill>
                <a:latin typeface="Arial"/>
                <a:ea typeface="Arial"/>
                <a:cs typeface="Arial"/>
                <a:sym typeface="Arial"/>
              </a:rPr>
              <a:t>-  Frequency: 1 GHz (1ns)</a:t>
            </a:r>
            <a:endParaRPr sz="14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en-US" sz="1400" b="1" i="0" u="none" strike="noStrike" cap="none" dirty="0">
                <a:solidFill>
                  <a:schemeClr val="dk1"/>
                </a:solidFill>
                <a:latin typeface="Arial"/>
                <a:ea typeface="Arial"/>
                <a:cs typeface="Arial"/>
                <a:sym typeface="Arial"/>
              </a:rPr>
              <a:t>  </a:t>
            </a:r>
            <a:r>
              <a:rPr lang="en-US" sz="1400" b="0" i="0" u="none" strike="noStrike" cap="none" dirty="0">
                <a:solidFill>
                  <a:schemeClr val="dk1"/>
                </a:solidFill>
                <a:latin typeface="Arial"/>
                <a:ea typeface="Arial"/>
                <a:cs typeface="Arial"/>
                <a:sym typeface="Arial"/>
              </a:rPr>
              <a:t>-  Optimized for inference tasks only </a:t>
            </a:r>
            <a:endParaRPr sz="14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  Compute array</a:t>
            </a:r>
            <a:endParaRPr sz="16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500"/>
              <a:buFont typeface="Arial"/>
              <a:buNone/>
            </a:pPr>
            <a:r>
              <a:rPr lang="en-US" sz="1500" b="1" i="0" u="none" strike="noStrike" cap="none" dirty="0">
                <a:solidFill>
                  <a:schemeClr val="dk1"/>
                </a:solidFill>
                <a:latin typeface="Arial"/>
                <a:ea typeface="Arial"/>
                <a:cs typeface="Arial"/>
                <a:sym typeface="Arial"/>
              </a:rPr>
              <a:t>  </a:t>
            </a:r>
            <a:r>
              <a:rPr lang="en-US" sz="1400" b="0" i="0" u="none" strike="noStrike" cap="none" dirty="0">
                <a:solidFill>
                  <a:schemeClr val="dk1"/>
                </a:solidFill>
                <a:latin typeface="Arial"/>
                <a:ea typeface="Arial"/>
                <a:cs typeface="Arial"/>
                <a:sym typeface="Arial"/>
              </a:rPr>
              <a:t>-  Utilizes a 5x5 processing PE unit</a:t>
            </a:r>
            <a:endParaRPr sz="14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  prefer to use 32-bits bus and </a:t>
            </a:r>
            <a:endParaRPr sz="16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    SRAMs</a:t>
            </a:r>
            <a:endParaRPr sz="16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500" b="0" i="0" u="none" strike="noStrike" cap="none" dirty="0">
              <a:solidFill>
                <a:schemeClr val="dk1"/>
              </a:solidFill>
              <a:latin typeface="Arial"/>
              <a:ea typeface="Arial"/>
              <a:cs typeface="Arial"/>
              <a:sym typeface="Arial"/>
            </a:endParaRPr>
          </a:p>
        </p:txBody>
      </p:sp>
      <p:sp>
        <p:nvSpPr>
          <p:cNvPr id="242" name="Google Shape;242;p11"/>
          <p:cNvSpPr/>
          <p:nvPr/>
        </p:nvSpPr>
        <p:spPr>
          <a:xfrm>
            <a:off x="474056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3" name="Google Shape;243;p11"/>
          <p:cNvSpPr/>
          <p:nvPr/>
        </p:nvSpPr>
        <p:spPr>
          <a:xfrm>
            <a:off x="515131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4" name="Google Shape;244;p11"/>
          <p:cNvSpPr/>
          <p:nvPr/>
        </p:nvSpPr>
        <p:spPr>
          <a:xfrm>
            <a:off x="3919051" y="233793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5" name="Google Shape;245;p11"/>
          <p:cNvSpPr/>
          <p:nvPr/>
        </p:nvSpPr>
        <p:spPr>
          <a:xfrm>
            <a:off x="3919001" y="19319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6" name="Google Shape;246;p11"/>
          <p:cNvSpPr/>
          <p:nvPr/>
        </p:nvSpPr>
        <p:spPr>
          <a:xfrm>
            <a:off x="4329813" y="274463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7" name="Google Shape;247;p11"/>
          <p:cNvSpPr/>
          <p:nvPr/>
        </p:nvSpPr>
        <p:spPr>
          <a:xfrm>
            <a:off x="4329851" y="31506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8" name="Google Shape;248;p11"/>
          <p:cNvSpPr/>
          <p:nvPr/>
        </p:nvSpPr>
        <p:spPr>
          <a:xfrm>
            <a:off x="4329838" y="23386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9" name="Google Shape;249;p11"/>
          <p:cNvSpPr/>
          <p:nvPr/>
        </p:nvSpPr>
        <p:spPr>
          <a:xfrm>
            <a:off x="4329788" y="193268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0" name="Google Shape;250;p11"/>
          <p:cNvSpPr/>
          <p:nvPr/>
        </p:nvSpPr>
        <p:spPr>
          <a:xfrm>
            <a:off x="4719126" y="274462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1" name="Google Shape;251;p11"/>
          <p:cNvSpPr/>
          <p:nvPr/>
        </p:nvSpPr>
        <p:spPr>
          <a:xfrm>
            <a:off x="4719163" y="315060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2" name="Google Shape;252;p11"/>
          <p:cNvSpPr/>
          <p:nvPr/>
        </p:nvSpPr>
        <p:spPr>
          <a:xfrm>
            <a:off x="4719151" y="23386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3" name="Google Shape;253;p11"/>
          <p:cNvSpPr/>
          <p:nvPr/>
        </p:nvSpPr>
        <p:spPr>
          <a:xfrm>
            <a:off x="4719101" y="19326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4" name="Google Shape;254;p11"/>
          <p:cNvSpPr/>
          <p:nvPr/>
        </p:nvSpPr>
        <p:spPr>
          <a:xfrm>
            <a:off x="5151313" y="315062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5" name="Google Shape;255;p11"/>
          <p:cNvSpPr/>
          <p:nvPr/>
        </p:nvSpPr>
        <p:spPr>
          <a:xfrm>
            <a:off x="5151313" y="19329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6" name="Google Shape;256;p11"/>
          <p:cNvSpPr/>
          <p:nvPr/>
        </p:nvSpPr>
        <p:spPr>
          <a:xfrm>
            <a:off x="5562063" y="31499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7" name="Google Shape;257;p11"/>
          <p:cNvSpPr/>
          <p:nvPr/>
        </p:nvSpPr>
        <p:spPr>
          <a:xfrm>
            <a:off x="5151326" y="27442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8" name="Google Shape;258;p11"/>
          <p:cNvSpPr/>
          <p:nvPr/>
        </p:nvSpPr>
        <p:spPr>
          <a:xfrm>
            <a:off x="5151326" y="23384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9" name="Google Shape;259;p11"/>
          <p:cNvSpPr/>
          <p:nvPr/>
        </p:nvSpPr>
        <p:spPr>
          <a:xfrm>
            <a:off x="5562076" y="27439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60" name="Google Shape;260;p11"/>
          <p:cNvSpPr/>
          <p:nvPr/>
        </p:nvSpPr>
        <p:spPr>
          <a:xfrm>
            <a:off x="5562076" y="23386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61" name="Google Shape;261;p11"/>
          <p:cNvSpPr/>
          <p:nvPr/>
        </p:nvSpPr>
        <p:spPr>
          <a:xfrm>
            <a:off x="5562076" y="19330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cxnSp>
        <p:nvCxnSpPr>
          <p:cNvPr id="262" name="Google Shape;262;p11"/>
          <p:cNvCxnSpPr>
            <a:stCxn id="220" idx="3"/>
            <a:endCxn id="230" idx="1"/>
          </p:cNvCxnSpPr>
          <p:nvPr/>
        </p:nvCxnSpPr>
        <p:spPr>
          <a:xfrm>
            <a:off x="2893413" y="3007500"/>
            <a:ext cx="609900" cy="1277100"/>
          </a:xfrm>
          <a:prstGeom prst="curvedConnector3">
            <a:avLst>
              <a:gd name="adj1" fmla="val 31999"/>
            </a:avLst>
          </a:prstGeom>
          <a:noFill/>
          <a:ln w="9525" cap="flat" cmpd="sng">
            <a:solidFill>
              <a:schemeClr val="dk2"/>
            </a:solidFill>
            <a:prstDash val="solid"/>
            <a:round/>
            <a:headEnd type="stealth" w="med" len="med"/>
            <a:tailEnd type="stealth" w="med" len="med"/>
          </a:ln>
        </p:spPr>
      </p:cxnSp>
      <p:cxnSp>
        <p:nvCxnSpPr>
          <p:cNvPr id="263" name="Google Shape;263;p11"/>
          <p:cNvCxnSpPr>
            <a:endCxn id="223" idx="3"/>
          </p:cNvCxnSpPr>
          <p:nvPr/>
        </p:nvCxnSpPr>
        <p:spPr>
          <a:xfrm rot="5400000">
            <a:off x="2476263" y="3409175"/>
            <a:ext cx="1216500" cy="382200"/>
          </a:xfrm>
          <a:prstGeom prst="curvedConnector2">
            <a:avLst/>
          </a:prstGeom>
          <a:noFill/>
          <a:ln w="9525" cap="flat" cmpd="sng">
            <a:solidFill>
              <a:schemeClr val="dk2"/>
            </a:solidFill>
            <a:prstDash val="solid"/>
            <a:round/>
            <a:headEnd type="stealth" w="med" len="med"/>
            <a:tailEnd type="stealth" w="med" len="med"/>
          </a:ln>
        </p:spPr>
      </p:cxnSp>
      <p:sp>
        <p:nvSpPr>
          <p:cNvPr id="264" name="Google Shape;264;p11"/>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講者：葉仲勛</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13" name="音訊 12">
            <a:hlinkClick r:id="" action="ppaction://media"/>
            <a:extLst>
              <a:ext uri="{FF2B5EF4-FFF2-40B4-BE49-F238E27FC236}">
                <a16:creationId xmlns:a16="http://schemas.microsoft.com/office/drawing/2014/main" id="{3A2747CA-EBBF-749F-B098-76A1B54647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547"/>
    </mc:Choice>
    <mc:Fallback>
      <p:transition spd="slow" advTm="13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72F1FE44-ED07-FC04-A948-8B93421CF256}"/>
            </a:ext>
          </a:extLst>
        </p:cNvPr>
        <p:cNvGrpSpPr/>
        <p:nvPr/>
      </p:nvGrpSpPr>
      <p:grpSpPr>
        <a:xfrm>
          <a:off x="0" y="0"/>
          <a:ext cx="0" cy="0"/>
          <a:chOff x="0" y="0"/>
          <a:chExt cx="0" cy="0"/>
        </a:xfrm>
      </p:grpSpPr>
      <p:sp>
        <p:nvSpPr>
          <p:cNvPr id="211" name="Google Shape;211;p11">
            <a:extLst>
              <a:ext uri="{FF2B5EF4-FFF2-40B4-BE49-F238E27FC236}">
                <a16:creationId xmlns:a16="http://schemas.microsoft.com/office/drawing/2014/main" id="{63DBA38D-FADB-E4C2-8F78-37864E500773}"/>
              </a:ext>
            </a:extLst>
          </p:cNvPr>
          <p:cNvSpPr/>
          <p:nvPr/>
        </p:nvSpPr>
        <p:spPr>
          <a:xfrm>
            <a:off x="1871125" y="819875"/>
            <a:ext cx="4370100" cy="4042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1">
            <a:extLst>
              <a:ext uri="{FF2B5EF4-FFF2-40B4-BE49-F238E27FC236}">
                <a16:creationId xmlns:a16="http://schemas.microsoft.com/office/drawing/2014/main" id="{7A78D775-A32A-F595-D8F6-F853F38CB7A8}"/>
              </a:ext>
            </a:extLst>
          </p:cNvPr>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ltLang="zh-TW" dirty="0">
                <a:latin typeface="Arial"/>
                <a:ea typeface="Arial"/>
                <a:cs typeface="Arial"/>
                <a:sym typeface="Arial"/>
              </a:rPr>
              <a:t>EPU</a:t>
            </a:r>
            <a:r>
              <a:rPr lang="en-US" dirty="0">
                <a:latin typeface="Arial"/>
                <a:ea typeface="Arial"/>
                <a:cs typeface="Arial"/>
                <a:sym typeface="Arial"/>
              </a:rPr>
              <a:t> Overview</a:t>
            </a:r>
            <a:endParaRPr dirty="0">
              <a:latin typeface="Arial"/>
              <a:ea typeface="Arial"/>
              <a:cs typeface="Arial"/>
              <a:sym typeface="Arial"/>
            </a:endParaRPr>
          </a:p>
        </p:txBody>
      </p:sp>
      <p:sp>
        <p:nvSpPr>
          <p:cNvPr id="213" name="Google Shape;213;p11">
            <a:extLst>
              <a:ext uri="{FF2B5EF4-FFF2-40B4-BE49-F238E27FC236}">
                <a16:creationId xmlns:a16="http://schemas.microsoft.com/office/drawing/2014/main" id="{3C0FEBF7-24CB-FDA6-3650-E6E16EEF0B07}"/>
              </a:ext>
            </a:extLst>
          </p:cNvPr>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11</a:t>
            </a:fld>
            <a:endParaRPr/>
          </a:p>
        </p:txBody>
      </p:sp>
      <p:sp>
        <p:nvSpPr>
          <p:cNvPr id="214" name="Google Shape;214;p11">
            <a:extLst>
              <a:ext uri="{FF2B5EF4-FFF2-40B4-BE49-F238E27FC236}">
                <a16:creationId xmlns:a16="http://schemas.microsoft.com/office/drawing/2014/main" id="{251BE321-8646-20C0-FE92-557B9B42C660}"/>
              </a:ext>
            </a:extLst>
          </p:cNvPr>
          <p:cNvSpPr/>
          <p:nvPr/>
        </p:nvSpPr>
        <p:spPr>
          <a:xfrm>
            <a:off x="93100" y="1537850"/>
            <a:ext cx="731400" cy="731400"/>
          </a:xfrm>
          <a:prstGeom prst="rect">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chemeClr val="dk1"/>
                </a:solidFill>
                <a:latin typeface="Georgia"/>
                <a:ea typeface="Georgia"/>
                <a:cs typeface="Georgia"/>
                <a:sym typeface="Georgia"/>
              </a:rPr>
              <a:t>DMA</a:t>
            </a:r>
            <a:endParaRPr sz="1400" b="1" i="0" u="none" strike="noStrike" cap="none">
              <a:solidFill>
                <a:srgbClr val="000000"/>
              </a:solidFill>
              <a:latin typeface="Georgia"/>
              <a:ea typeface="Georgia"/>
              <a:cs typeface="Georgia"/>
              <a:sym typeface="Georgia"/>
            </a:endParaRPr>
          </a:p>
        </p:txBody>
      </p:sp>
      <p:sp>
        <p:nvSpPr>
          <p:cNvPr id="215" name="Google Shape;215;p11">
            <a:extLst>
              <a:ext uri="{FF2B5EF4-FFF2-40B4-BE49-F238E27FC236}">
                <a16:creationId xmlns:a16="http://schemas.microsoft.com/office/drawing/2014/main" id="{A38FD173-5283-4DBD-FAA3-FB71CBA3FDDE}"/>
              </a:ext>
            </a:extLst>
          </p:cNvPr>
          <p:cNvSpPr/>
          <p:nvPr/>
        </p:nvSpPr>
        <p:spPr>
          <a:xfrm>
            <a:off x="129475" y="2466725"/>
            <a:ext cx="697500" cy="1939200"/>
          </a:xfrm>
          <a:prstGeom prst="rect">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D</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R</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A</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M</a:t>
            </a:r>
            <a:endParaRPr sz="1400" b="1" i="0" u="none" strike="noStrike" cap="none">
              <a:solidFill>
                <a:srgbClr val="000000"/>
              </a:solidFill>
              <a:latin typeface="Georgia"/>
              <a:ea typeface="Georgia"/>
              <a:cs typeface="Georgia"/>
              <a:sym typeface="Georgia"/>
            </a:endParaRPr>
          </a:p>
        </p:txBody>
      </p:sp>
      <p:sp>
        <p:nvSpPr>
          <p:cNvPr id="216" name="Google Shape;216;p11">
            <a:extLst>
              <a:ext uri="{FF2B5EF4-FFF2-40B4-BE49-F238E27FC236}">
                <a16:creationId xmlns:a16="http://schemas.microsoft.com/office/drawing/2014/main" id="{0930573F-68E5-49E4-C5BE-689773CB102D}"/>
              </a:ext>
            </a:extLst>
          </p:cNvPr>
          <p:cNvSpPr/>
          <p:nvPr/>
        </p:nvSpPr>
        <p:spPr>
          <a:xfrm>
            <a:off x="1072113" y="1144750"/>
            <a:ext cx="362100" cy="3474600"/>
          </a:xfrm>
          <a:prstGeom prst="up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7" name="Google Shape;217;p11">
            <a:extLst>
              <a:ext uri="{FF2B5EF4-FFF2-40B4-BE49-F238E27FC236}">
                <a16:creationId xmlns:a16="http://schemas.microsoft.com/office/drawing/2014/main" id="{67F37127-815B-BB31-B5B3-7206C23B825F}"/>
              </a:ext>
            </a:extLst>
          </p:cNvPr>
          <p:cNvCxnSpPr>
            <a:endCxn id="215" idx="3"/>
          </p:cNvCxnSpPr>
          <p:nvPr/>
        </p:nvCxnSpPr>
        <p:spPr>
          <a:xfrm rot="10800000">
            <a:off x="826975" y="3436325"/>
            <a:ext cx="362700" cy="1200"/>
          </a:xfrm>
          <a:prstGeom prst="straightConnector1">
            <a:avLst/>
          </a:prstGeom>
          <a:noFill/>
          <a:ln w="9525" cap="flat" cmpd="sng">
            <a:solidFill>
              <a:schemeClr val="dk2"/>
            </a:solidFill>
            <a:prstDash val="solid"/>
            <a:round/>
            <a:headEnd type="stealth" w="med" len="med"/>
            <a:tailEnd type="stealth" w="med" len="med"/>
          </a:ln>
        </p:spPr>
      </p:cxnSp>
      <p:cxnSp>
        <p:nvCxnSpPr>
          <p:cNvPr id="218" name="Google Shape;218;p11">
            <a:extLst>
              <a:ext uri="{FF2B5EF4-FFF2-40B4-BE49-F238E27FC236}">
                <a16:creationId xmlns:a16="http://schemas.microsoft.com/office/drawing/2014/main" id="{47BDB4A0-ED38-C34F-0109-2A5FB2F90DDE}"/>
              </a:ext>
            </a:extLst>
          </p:cNvPr>
          <p:cNvCxnSpPr>
            <a:stCxn id="214" idx="3"/>
          </p:cNvCxnSpPr>
          <p:nvPr/>
        </p:nvCxnSpPr>
        <p:spPr>
          <a:xfrm rot="10800000" flipH="1">
            <a:off x="824500" y="1899650"/>
            <a:ext cx="350400" cy="3900"/>
          </a:xfrm>
          <a:prstGeom prst="straightConnector1">
            <a:avLst/>
          </a:prstGeom>
          <a:noFill/>
          <a:ln w="9525" cap="flat" cmpd="sng">
            <a:solidFill>
              <a:schemeClr val="dk2"/>
            </a:solidFill>
            <a:prstDash val="solid"/>
            <a:round/>
            <a:headEnd type="stealth" w="med" len="med"/>
            <a:tailEnd type="stealth" w="med" len="med"/>
          </a:ln>
        </p:spPr>
      </p:cxnSp>
      <p:sp>
        <p:nvSpPr>
          <p:cNvPr id="219" name="Google Shape;219;p11">
            <a:extLst>
              <a:ext uri="{FF2B5EF4-FFF2-40B4-BE49-F238E27FC236}">
                <a16:creationId xmlns:a16="http://schemas.microsoft.com/office/drawing/2014/main" id="{5D880D4E-DD69-50B1-F7AB-726737277FA9}"/>
              </a:ext>
            </a:extLst>
          </p:cNvPr>
          <p:cNvSpPr txBox="1"/>
          <p:nvPr/>
        </p:nvSpPr>
        <p:spPr>
          <a:xfrm>
            <a:off x="795975" y="819875"/>
            <a:ext cx="9144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Georgia"/>
                <a:ea typeface="Georgia"/>
                <a:cs typeface="Georgia"/>
                <a:sym typeface="Georgia"/>
              </a:rPr>
              <a:t>AXI bus</a:t>
            </a:r>
            <a:endParaRPr sz="1600" b="0" i="0" u="none" strike="noStrike" cap="none">
              <a:solidFill>
                <a:schemeClr val="dk2"/>
              </a:solidFill>
              <a:latin typeface="Georgia"/>
              <a:ea typeface="Georgia"/>
              <a:cs typeface="Georgia"/>
              <a:sym typeface="Georgia"/>
            </a:endParaRPr>
          </a:p>
        </p:txBody>
      </p:sp>
      <p:sp>
        <p:nvSpPr>
          <p:cNvPr id="220" name="Google Shape;220;p11">
            <a:extLst>
              <a:ext uri="{FF2B5EF4-FFF2-40B4-BE49-F238E27FC236}">
                <a16:creationId xmlns:a16="http://schemas.microsoft.com/office/drawing/2014/main" id="{F384477A-9A07-D4AB-12AC-CA64F89F8B03}"/>
              </a:ext>
            </a:extLst>
          </p:cNvPr>
          <p:cNvSpPr/>
          <p:nvPr/>
        </p:nvSpPr>
        <p:spPr>
          <a:xfrm>
            <a:off x="2162013" y="2733150"/>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Times"/>
                <a:ea typeface="Times"/>
                <a:cs typeface="Times"/>
                <a:sym typeface="Times"/>
              </a:rPr>
              <a:t>Image</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SRAM0</a:t>
            </a:r>
            <a:endParaRPr sz="1100" b="1" i="0" u="none" strike="noStrike" cap="none">
              <a:solidFill>
                <a:srgbClr val="000000"/>
              </a:solidFill>
              <a:latin typeface="Times"/>
              <a:ea typeface="Times"/>
              <a:cs typeface="Times"/>
              <a:sym typeface="Times"/>
            </a:endParaRPr>
          </a:p>
        </p:txBody>
      </p:sp>
      <p:cxnSp>
        <p:nvCxnSpPr>
          <p:cNvPr id="221" name="Google Shape;221;p11">
            <a:extLst>
              <a:ext uri="{FF2B5EF4-FFF2-40B4-BE49-F238E27FC236}">
                <a16:creationId xmlns:a16="http://schemas.microsoft.com/office/drawing/2014/main" id="{5121C42D-5B01-80A3-B634-D37205AB49B1}"/>
              </a:ext>
            </a:extLst>
          </p:cNvPr>
          <p:cNvCxnSpPr>
            <a:stCxn id="220" idx="1"/>
            <a:endCxn id="216" idx="6"/>
          </p:cNvCxnSpPr>
          <p:nvPr/>
        </p:nvCxnSpPr>
        <p:spPr>
          <a:xfrm rot="10800000">
            <a:off x="1343613" y="2882100"/>
            <a:ext cx="818400" cy="125400"/>
          </a:xfrm>
          <a:prstGeom prst="straightConnector1">
            <a:avLst/>
          </a:prstGeom>
          <a:noFill/>
          <a:ln w="9525" cap="flat" cmpd="sng">
            <a:solidFill>
              <a:schemeClr val="dk2"/>
            </a:solidFill>
            <a:prstDash val="solid"/>
            <a:round/>
            <a:headEnd type="stealth" w="med" len="med"/>
            <a:tailEnd type="stealth" w="med" len="med"/>
          </a:ln>
        </p:spPr>
      </p:cxnSp>
      <p:sp>
        <p:nvSpPr>
          <p:cNvPr id="222" name="Google Shape;222;p11">
            <a:extLst>
              <a:ext uri="{FF2B5EF4-FFF2-40B4-BE49-F238E27FC236}">
                <a16:creationId xmlns:a16="http://schemas.microsoft.com/office/drawing/2014/main" id="{57E25C60-5D36-0F33-1F31-A12DDF47EE3A}"/>
              </a:ext>
            </a:extLst>
          </p:cNvPr>
          <p:cNvSpPr/>
          <p:nvPr/>
        </p:nvSpPr>
        <p:spPr>
          <a:xfrm>
            <a:off x="2211438" y="1406663"/>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100" b="1" i="0" u="none" strike="noStrike" cap="none">
                <a:solidFill>
                  <a:schemeClr val="dk1"/>
                </a:solidFill>
                <a:latin typeface="Times"/>
                <a:ea typeface="Times"/>
                <a:cs typeface="Times"/>
                <a:sym typeface="Times"/>
              </a:rPr>
              <a:t>Weight</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a:t>
            </a:r>
            <a:endParaRPr sz="1100" b="1" i="0" u="none" strike="noStrike" cap="none">
              <a:solidFill>
                <a:srgbClr val="000000"/>
              </a:solidFill>
              <a:latin typeface="Times"/>
              <a:ea typeface="Times"/>
              <a:cs typeface="Times"/>
              <a:sym typeface="Times"/>
            </a:endParaRPr>
          </a:p>
        </p:txBody>
      </p:sp>
      <p:sp>
        <p:nvSpPr>
          <p:cNvPr id="223" name="Google Shape;223;p11">
            <a:extLst>
              <a:ext uri="{FF2B5EF4-FFF2-40B4-BE49-F238E27FC236}">
                <a16:creationId xmlns:a16="http://schemas.microsoft.com/office/drawing/2014/main" id="{8AA97C3C-5888-41DA-D7D8-17E6411BFAEE}"/>
              </a:ext>
            </a:extLst>
          </p:cNvPr>
          <p:cNvSpPr/>
          <p:nvPr/>
        </p:nvSpPr>
        <p:spPr>
          <a:xfrm>
            <a:off x="2162013" y="3934175"/>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Image</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SRAM1</a:t>
            </a:r>
            <a:endParaRPr sz="1100" b="1" i="0" u="none" strike="noStrike" cap="none">
              <a:solidFill>
                <a:srgbClr val="000000"/>
              </a:solidFill>
              <a:latin typeface="Times"/>
              <a:ea typeface="Times"/>
              <a:cs typeface="Times"/>
              <a:sym typeface="Times"/>
            </a:endParaRPr>
          </a:p>
        </p:txBody>
      </p:sp>
      <p:cxnSp>
        <p:nvCxnSpPr>
          <p:cNvPr id="224" name="Google Shape;224;p11">
            <a:extLst>
              <a:ext uri="{FF2B5EF4-FFF2-40B4-BE49-F238E27FC236}">
                <a16:creationId xmlns:a16="http://schemas.microsoft.com/office/drawing/2014/main" id="{629957BB-1EBF-9B2A-D917-BDAD87921E84}"/>
              </a:ext>
            </a:extLst>
          </p:cNvPr>
          <p:cNvCxnSpPr>
            <a:endCxn id="222" idx="1"/>
          </p:cNvCxnSpPr>
          <p:nvPr/>
        </p:nvCxnSpPr>
        <p:spPr>
          <a:xfrm rot="10800000" flipH="1">
            <a:off x="1347738" y="1681013"/>
            <a:ext cx="863700" cy="633300"/>
          </a:xfrm>
          <a:prstGeom prst="curvedConnector3">
            <a:avLst>
              <a:gd name="adj1" fmla="val 50000"/>
            </a:avLst>
          </a:prstGeom>
          <a:noFill/>
          <a:ln w="9525" cap="flat" cmpd="sng">
            <a:solidFill>
              <a:schemeClr val="dk2"/>
            </a:solidFill>
            <a:prstDash val="solid"/>
            <a:round/>
            <a:headEnd type="stealth" w="med" len="med"/>
            <a:tailEnd type="stealth" w="med" len="med"/>
          </a:ln>
        </p:spPr>
      </p:cxnSp>
      <p:cxnSp>
        <p:nvCxnSpPr>
          <p:cNvPr id="225" name="Google Shape;225;p11">
            <a:extLst>
              <a:ext uri="{FF2B5EF4-FFF2-40B4-BE49-F238E27FC236}">
                <a16:creationId xmlns:a16="http://schemas.microsoft.com/office/drawing/2014/main" id="{7FE9D98B-3101-D842-4ED2-AB0A835ED866}"/>
              </a:ext>
            </a:extLst>
          </p:cNvPr>
          <p:cNvCxnSpPr>
            <a:endCxn id="223" idx="1"/>
          </p:cNvCxnSpPr>
          <p:nvPr/>
        </p:nvCxnSpPr>
        <p:spPr>
          <a:xfrm>
            <a:off x="1314813" y="3644825"/>
            <a:ext cx="847200" cy="563700"/>
          </a:xfrm>
          <a:prstGeom prst="curvedConnector3">
            <a:avLst>
              <a:gd name="adj1" fmla="val 50000"/>
            </a:avLst>
          </a:prstGeom>
          <a:noFill/>
          <a:ln w="9525" cap="flat" cmpd="sng">
            <a:solidFill>
              <a:schemeClr val="dk2"/>
            </a:solidFill>
            <a:prstDash val="solid"/>
            <a:round/>
            <a:headEnd type="stealth" w="med" len="med"/>
            <a:tailEnd type="stealth" w="med" len="med"/>
          </a:ln>
        </p:spPr>
      </p:cxnSp>
      <p:sp>
        <p:nvSpPr>
          <p:cNvPr id="226" name="Google Shape;226;p11">
            <a:extLst>
              <a:ext uri="{FF2B5EF4-FFF2-40B4-BE49-F238E27FC236}">
                <a16:creationId xmlns:a16="http://schemas.microsoft.com/office/drawing/2014/main" id="{C1A3CA07-1721-A9B6-A1D5-5FAD9036557B}"/>
              </a:ext>
            </a:extLst>
          </p:cNvPr>
          <p:cNvSpPr/>
          <p:nvPr/>
        </p:nvSpPr>
        <p:spPr>
          <a:xfrm>
            <a:off x="3124650" y="923350"/>
            <a:ext cx="2903400" cy="36960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1">
            <a:extLst>
              <a:ext uri="{FF2B5EF4-FFF2-40B4-BE49-F238E27FC236}">
                <a16:creationId xmlns:a16="http://schemas.microsoft.com/office/drawing/2014/main" id="{BB9A820B-2268-C68F-EAAE-881D3CE83FA8}"/>
              </a:ext>
            </a:extLst>
          </p:cNvPr>
          <p:cNvSpPr txBox="1"/>
          <p:nvPr/>
        </p:nvSpPr>
        <p:spPr>
          <a:xfrm>
            <a:off x="3788050" y="967325"/>
            <a:ext cx="1762200" cy="39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chemeClr val="dk1"/>
                </a:solidFill>
                <a:latin typeface="Georgia"/>
                <a:ea typeface="Georgia"/>
                <a:cs typeface="Georgia"/>
                <a:sym typeface="Georgia"/>
              </a:rPr>
              <a:t>Convolution Unit</a:t>
            </a:r>
            <a:endParaRPr sz="1600" b="0" i="0" u="none" strike="noStrike" cap="none">
              <a:solidFill>
                <a:schemeClr val="dk2"/>
              </a:solidFill>
              <a:latin typeface="Georgia"/>
              <a:ea typeface="Georgia"/>
              <a:cs typeface="Georgia"/>
              <a:sym typeface="Georgia"/>
            </a:endParaRPr>
          </a:p>
        </p:txBody>
      </p:sp>
      <p:sp>
        <p:nvSpPr>
          <p:cNvPr id="228" name="Google Shape;228;p11">
            <a:extLst>
              <a:ext uri="{FF2B5EF4-FFF2-40B4-BE49-F238E27FC236}">
                <a16:creationId xmlns:a16="http://schemas.microsoft.com/office/drawing/2014/main" id="{16324F72-F6A8-70B9-2D00-428A1680BC04}"/>
              </a:ext>
            </a:extLst>
          </p:cNvPr>
          <p:cNvSpPr/>
          <p:nvPr/>
        </p:nvSpPr>
        <p:spPr>
          <a:xfrm>
            <a:off x="3480525" y="1408025"/>
            <a:ext cx="2333100" cy="3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200" b="1" i="0" u="none" strike="noStrike" cap="none">
                <a:solidFill>
                  <a:schemeClr val="dk1"/>
                </a:solidFill>
                <a:latin typeface="Georgia"/>
                <a:ea typeface="Georgia"/>
                <a:cs typeface="Georgia"/>
                <a:sym typeface="Georgia"/>
              </a:rPr>
              <a:t>Weight Buffer</a:t>
            </a:r>
            <a:endParaRPr sz="900" b="1" i="0" u="none" strike="noStrike" cap="none">
              <a:solidFill>
                <a:srgbClr val="000000"/>
              </a:solidFill>
              <a:latin typeface="Georgia"/>
              <a:ea typeface="Georgia"/>
              <a:cs typeface="Georgia"/>
              <a:sym typeface="Georgia"/>
            </a:endParaRPr>
          </a:p>
        </p:txBody>
      </p:sp>
      <p:cxnSp>
        <p:nvCxnSpPr>
          <p:cNvPr id="229" name="Google Shape;229;p11">
            <a:extLst>
              <a:ext uri="{FF2B5EF4-FFF2-40B4-BE49-F238E27FC236}">
                <a16:creationId xmlns:a16="http://schemas.microsoft.com/office/drawing/2014/main" id="{A93A3B51-08A3-399F-6CA9-608D4D1316DD}"/>
              </a:ext>
            </a:extLst>
          </p:cNvPr>
          <p:cNvCxnSpPr>
            <a:stCxn id="228" idx="1"/>
            <a:endCxn id="222" idx="3"/>
          </p:cNvCxnSpPr>
          <p:nvPr/>
        </p:nvCxnSpPr>
        <p:spPr>
          <a:xfrm flipH="1">
            <a:off x="2942925" y="1604825"/>
            <a:ext cx="537600" cy="76200"/>
          </a:xfrm>
          <a:prstGeom prst="straightConnector1">
            <a:avLst/>
          </a:prstGeom>
          <a:noFill/>
          <a:ln w="9525" cap="flat" cmpd="sng">
            <a:solidFill>
              <a:schemeClr val="dk2"/>
            </a:solidFill>
            <a:prstDash val="solid"/>
            <a:round/>
            <a:headEnd type="stealth" w="med" len="med"/>
            <a:tailEnd type="stealth" w="med" len="med"/>
          </a:ln>
        </p:spPr>
      </p:cxnSp>
      <p:sp>
        <p:nvSpPr>
          <p:cNvPr id="230" name="Google Shape;230;p11">
            <a:extLst>
              <a:ext uri="{FF2B5EF4-FFF2-40B4-BE49-F238E27FC236}">
                <a16:creationId xmlns:a16="http://schemas.microsoft.com/office/drawing/2014/main" id="{2D946750-23D4-DAAC-0249-78FCFB146DB7}"/>
              </a:ext>
            </a:extLst>
          </p:cNvPr>
          <p:cNvSpPr/>
          <p:nvPr/>
        </p:nvSpPr>
        <p:spPr>
          <a:xfrm>
            <a:off x="3503350" y="4087925"/>
            <a:ext cx="2310300" cy="3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Output Buffer</a:t>
            </a:r>
            <a:endParaRPr sz="900" b="1" i="0" u="none" strike="noStrike" cap="none">
              <a:solidFill>
                <a:srgbClr val="000000"/>
              </a:solidFill>
              <a:latin typeface="Georgia"/>
              <a:ea typeface="Georgia"/>
              <a:cs typeface="Georgia"/>
              <a:sym typeface="Georgia"/>
            </a:endParaRPr>
          </a:p>
        </p:txBody>
      </p:sp>
      <p:cxnSp>
        <p:nvCxnSpPr>
          <p:cNvPr id="231" name="Google Shape;231;p11">
            <a:extLst>
              <a:ext uri="{FF2B5EF4-FFF2-40B4-BE49-F238E27FC236}">
                <a16:creationId xmlns:a16="http://schemas.microsoft.com/office/drawing/2014/main" id="{3287FBB4-72B4-57FC-7291-5E1C967C8697}"/>
              </a:ext>
            </a:extLst>
          </p:cNvPr>
          <p:cNvCxnSpPr>
            <a:stCxn id="230" idx="1"/>
            <a:endCxn id="223" idx="3"/>
          </p:cNvCxnSpPr>
          <p:nvPr/>
        </p:nvCxnSpPr>
        <p:spPr>
          <a:xfrm rot="10800000">
            <a:off x="2893450" y="4208525"/>
            <a:ext cx="609900" cy="76200"/>
          </a:xfrm>
          <a:prstGeom prst="straightConnector1">
            <a:avLst/>
          </a:prstGeom>
          <a:noFill/>
          <a:ln w="9525" cap="flat" cmpd="sng">
            <a:solidFill>
              <a:schemeClr val="dk2"/>
            </a:solidFill>
            <a:prstDash val="solid"/>
            <a:round/>
            <a:headEnd type="stealth" w="med" len="med"/>
            <a:tailEnd type="stealth" w="med" len="med"/>
          </a:ln>
        </p:spPr>
      </p:cxnSp>
      <p:cxnSp>
        <p:nvCxnSpPr>
          <p:cNvPr id="232" name="Google Shape;232;p11">
            <a:extLst>
              <a:ext uri="{FF2B5EF4-FFF2-40B4-BE49-F238E27FC236}">
                <a16:creationId xmlns:a16="http://schemas.microsoft.com/office/drawing/2014/main" id="{B929A44E-B355-8B6C-1260-3ACB9222EEA8}"/>
              </a:ext>
            </a:extLst>
          </p:cNvPr>
          <p:cNvCxnSpPr>
            <a:stCxn id="233" idx="1"/>
            <a:endCxn id="220" idx="3"/>
          </p:cNvCxnSpPr>
          <p:nvPr/>
        </p:nvCxnSpPr>
        <p:spPr>
          <a:xfrm rot="10800000">
            <a:off x="2893500" y="3007500"/>
            <a:ext cx="395400" cy="0"/>
          </a:xfrm>
          <a:prstGeom prst="straightConnector1">
            <a:avLst/>
          </a:prstGeom>
          <a:noFill/>
          <a:ln w="9525" cap="flat" cmpd="sng">
            <a:solidFill>
              <a:schemeClr val="dk2"/>
            </a:solidFill>
            <a:prstDash val="solid"/>
            <a:round/>
            <a:headEnd type="stealth" w="med" len="med"/>
            <a:tailEnd type="stealth" w="med" len="med"/>
          </a:ln>
        </p:spPr>
      </p:cxnSp>
      <p:sp>
        <p:nvSpPr>
          <p:cNvPr id="233" name="Google Shape;233;p11">
            <a:extLst>
              <a:ext uri="{FF2B5EF4-FFF2-40B4-BE49-F238E27FC236}">
                <a16:creationId xmlns:a16="http://schemas.microsoft.com/office/drawing/2014/main" id="{C747C395-0A3F-04BF-364F-61BC3C3A1461}"/>
              </a:ext>
            </a:extLst>
          </p:cNvPr>
          <p:cNvSpPr/>
          <p:nvPr/>
        </p:nvSpPr>
        <p:spPr>
          <a:xfrm>
            <a:off x="3288900" y="2192700"/>
            <a:ext cx="444000" cy="1629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Georgia"/>
              <a:ea typeface="Georgia"/>
              <a:cs typeface="Georgia"/>
              <a:sym typeface="Georgia"/>
            </a:endParaRPr>
          </a:p>
        </p:txBody>
      </p:sp>
      <p:sp>
        <p:nvSpPr>
          <p:cNvPr id="234" name="Google Shape;234;p11">
            <a:extLst>
              <a:ext uri="{FF2B5EF4-FFF2-40B4-BE49-F238E27FC236}">
                <a16:creationId xmlns:a16="http://schemas.microsoft.com/office/drawing/2014/main" id="{37953352-3158-CCE9-43AC-AA2E945135E0}"/>
              </a:ext>
            </a:extLst>
          </p:cNvPr>
          <p:cNvSpPr txBox="1"/>
          <p:nvPr/>
        </p:nvSpPr>
        <p:spPr>
          <a:xfrm>
            <a:off x="3046075" y="2667725"/>
            <a:ext cx="975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Input</a:t>
            </a:r>
            <a:endParaRPr sz="1200" b="1" i="0" u="none" strike="noStrike" cap="none">
              <a:solidFill>
                <a:schemeClr val="dk1"/>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Buffer</a:t>
            </a:r>
            <a:endParaRPr sz="1400" b="0" i="0" u="none" strike="noStrike" cap="none">
              <a:solidFill>
                <a:srgbClr val="000000"/>
              </a:solidFill>
              <a:latin typeface="Arial"/>
              <a:ea typeface="Arial"/>
              <a:cs typeface="Arial"/>
              <a:sym typeface="Arial"/>
            </a:endParaRPr>
          </a:p>
        </p:txBody>
      </p:sp>
      <p:sp>
        <p:nvSpPr>
          <p:cNvPr id="235" name="Google Shape;235;p11">
            <a:extLst>
              <a:ext uri="{FF2B5EF4-FFF2-40B4-BE49-F238E27FC236}">
                <a16:creationId xmlns:a16="http://schemas.microsoft.com/office/drawing/2014/main" id="{DA2B4C02-3CC4-EAF0-C95B-964695013C85}"/>
              </a:ext>
            </a:extLst>
          </p:cNvPr>
          <p:cNvSpPr/>
          <p:nvPr/>
        </p:nvSpPr>
        <p:spPr>
          <a:xfrm>
            <a:off x="3919026" y="27439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6" name="Google Shape;236;p11">
            <a:extLst>
              <a:ext uri="{FF2B5EF4-FFF2-40B4-BE49-F238E27FC236}">
                <a16:creationId xmlns:a16="http://schemas.microsoft.com/office/drawing/2014/main" id="{35ECF70C-1B16-EBAA-C9D0-9890B982E49F}"/>
              </a:ext>
            </a:extLst>
          </p:cNvPr>
          <p:cNvSpPr/>
          <p:nvPr/>
        </p:nvSpPr>
        <p:spPr>
          <a:xfrm>
            <a:off x="3919063" y="314988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7" name="Google Shape;237;p11">
            <a:extLst>
              <a:ext uri="{FF2B5EF4-FFF2-40B4-BE49-F238E27FC236}">
                <a16:creationId xmlns:a16="http://schemas.microsoft.com/office/drawing/2014/main" id="{0B6A9962-EDB0-41CD-8245-926033017D3D}"/>
              </a:ext>
            </a:extLst>
          </p:cNvPr>
          <p:cNvSpPr/>
          <p:nvPr/>
        </p:nvSpPr>
        <p:spPr>
          <a:xfrm>
            <a:off x="391906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8" name="Google Shape;238;p11">
            <a:extLst>
              <a:ext uri="{FF2B5EF4-FFF2-40B4-BE49-F238E27FC236}">
                <a16:creationId xmlns:a16="http://schemas.microsoft.com/office/drawing/2014/main" id="{D90E1BF4-D744-C749-49D1-393F84A13E99}"/>
              </a:ext>
            </a:extLst>
          </p:cNvPr>
          <p:cNvSpPr/>
          <p:nvPr/>
        </p:nvSpPr>
        <p:spPr>
          <a:xfrm>
            <a:off x="4329826"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9" name="Google Shape;239;p11">
            <a:extLst>
              <a:ext uri="{FF2B5EF4-FFF2-40B4-BE49-F238E27FC236}">
                <a16:creationId xmlns:a16="http://schemas.microsoft.com/office/drawing/2014/main" id="{D3E1A3B4-FE26-5F10-A434-0C0EC04D640E}"/>
              </a:ext>
            </a:extLst>
          </p:cNvPr>
          <p:cNvSpPr/>
          <p:nvPr/>
        </p:nvSpPr>
        <p:spPr>
          <a:xfrm>
            <a:off x="5562076"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1" name="Google Shape;241;p11">
            <a:extLst>
              <a:ext uri="{FF2B5EF4-FFF2-40B4-BE49-F238E27FC236}">
                <a16:creationId xmlns:a16="http://schemas.microsoft.com/office/drawing/2014/main" id="{FA127451-762C-2924-2BA9-3A7FB685DC5F}"/>
              </a:ext>
            </a:extLst>
          </p:cNvPr>
          <p:cNvSpPr txBox="1"/>
          <p:nvPr/>
        </p:nvSpPr>
        <p:spPr>
          <a:xfrm>
            <a:off x="6513326" y="824047"/>
            <a:ext cx="3812400" cy="68015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US" altLang="zh-TW" sz="2800" dirty="0">
                <a:solidFill>
                  <a:schemeClr val="dk1"/>
                </a:solidFill>
              </a:rPr>
              <a:t>Load Data</a:t>
            </a:r>
            <a:endParaRPr sz="2400" b="0" i="0" u="none" strike="noStrike" cap="none" dirty="0">
              <a:solidFill>
                <a:schemeClr val="dk1"/>
              </a:solidFill>
              <a:latin typeface="Arial"/>
              <a:ea typeface="Arial"/>
              <a:cs typeface="Arial"/>
              <a:sym typeface="Arial"/>
            </a:endParaRPr>
          </a:p>
        </p:txBody>
      </p:sp>
      <p:sp>
        <p:nvSpPr>
          <p:cNvPr id="242" name="Google Shape;242;p11">
            <a:extLst>
              <a:ext uri="{FF2B5EF4-FFF2-40B4-BE49-F238E27FC236}">
                <a16:creationId xmlns:a16="http://schemas.microsoft.com/office/drawing/2014/main" id="{213E1AB9-843A-D74C-E01E-6B03AA9B7C84}"/>
              </a:ext>
            </a:extLst>
          </p:cNvPr>
          <p:cNvSpPr/>
          <p:nvPr/>
        </p:nvSpPr>
        <p:spPr>
          <a:xfrm>
            <a:off x="474056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3" name="Google Shape;243;p11">
            <a:extLst>
              <a:ext uri="{FF2B5EF4-FFF2-40B4-BE49-F238E27FC236}">
                <a16:creationId xmlns:a16="http://schemas.microsoft.com/office/drawing/2014/main" id="{46463D35-4B91-B6E5-ABB6-747A184A2C53}"/>
              </a:ext>
            </a:extLst>
          </p:cNvPr>
          <p:cNvSpPr/>
          <p:nvPr/>
        </p:nvSpPr>
        <p:spPr>
          <a:xfrm>
            <a:off x="515131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4" name="Google Shape;244;p11">
            <a:extLst>
              <a:ext uri="{FF2B5EF4-FFF2-40B4-BE49-F238E27FC236}">
                <a16:creationId xmlns:a16="http://schemas.microsoft.com/office/drawing/2014/main" id="{A4D0BA09-9E50-4A4B-D45C-56DD15588F83}"/>
              </a:ext>
            </a:extLst>
          </p:cNvPr>
          <p:cNvSpPr/>
          <p:nvPr/>
        </p:nvSpPr>
        <p:spPr>
          <a:xfrm>
            <a:off x="3919051" y="233793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5" name="Google Shape;245;p11">
            <a:extLst>
              <a:ext uri="{FF2B5EF4-FFF2-40B4-BE49-F238E27FC236}">
                <a16:creationId xmlns:a16="http://schemas.microsoft.com/office/drawing/2014/main" id="{3FCA1F4E-C95F-A8A3-A134-716D4D6B9AC7}"/>
              </a:ext>
            </a:extLst>
          </p:cNvPr>
          <p:cNvSpPr/>
          <p:nvPr/>
        </p:nvSpPr>
        <p:spPr>
          <a:xfrm>
            <a:off x="3919001" y="19319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6" name="Google Shape;246;p11">
            <a:extLst>
              <a:ext uri="{FF2B5EF4-FFF2-40B4-BE49-F238E27FC236}">
                <a16:creationId xmlns:a16="http://schemas.microsoft.com/office/drawing/2014/main" id="{10271328-E5BC-6839-A2C0-983304BF035F}"/>
              </a:ext>
            </a:extLst>
          </p:cNvPr>
          <p:cNvSpPr/>
          <p:nvPr/>
        </p:nvSpPr>
        <p:spPr>
          <a:xfrm>
            <a:off x="4329813" y="274463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7" name="Google Shape;247;p11">
            <a:extLst>
              <a:ext uri="{FF2B5EF4-FFF2-40B4-BE49-F238E27FC236}">
                <a16:creationId xmlns:a16="http://schemas.microsoft.com/office/drawing/2014/main" id="{E980E342-3236-4BEF-354E-6EB72CFF2609}"/>
              </a:ext>
            </a:extLst>
          </p:cNvPr>
          <p:cNvSpPr/>
          <p:nvPr/>
        </p:nvSpPr>
        <p:spPr>
          <a:xfrm>
            <a:off x="4329851" y="31506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8" name="Google Shape;248;p11">
            <a:extLst>
              <a:ext uri="{FF2B5EF4-FFF2-40B4-BE49-F238E27FC236}">
                <a16:creationId xmlns:a16="http://schemas.microsoft.com/office/drawing/2014/main" id="{5F3F130A-2111-F839-A271-6B1ECD2D207B}"/>
              </a:ext>
            </a:extLst>
          </p:cNvPr>
          <p:cNvSpPr/>
          <p:nvPr/>
        </p:nvSpPr>
        <p:spPr>
          <a:xfrm>
            <a:off x="4329838" y="23386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9" name="Google Shape;249;p11">
            <a:extLst>
              <a:ext uri="{FF2B5EF4-FFF2-40B4-BE49-F238E27FC236}">
                <a16:creationId xmlns:a16="http://schemas.microsoft.com/office/drawing/2014/main" id="{8DF52345-3176-533C-005A-D98EE090259C}"/>
              </a:ext>
            </a:extLst>
          </p:cNvPr>
          <p:cNvSpPr/>
          <p:nvPr/>
        </p:nvSpPr>
        <p:spPr>
          <a:xfrm>
            <a:off x="4329788" y="193268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0" name="Google Shape;250;p11">
            <a:extLst>
              <a:ext uri="{FF2B5EF4-FFF2-40B4-BE49-F238E27FC236}">
                <a16:creationId xmlns:a16="http://schemas.microsoft.com/office/drawing/2014/main" id="{122FF5F3-FF35-1E9F-5F85-9E161641BA02}"/>
              </a:ext>
            </a:extLst>
          </p:cNvPr>
          <p:cNvSpPr/>
          <p:nvPr/>
        </p:nvSpPr>
        <p:spPr>
          <a:xfrm>
            <a:off x="4719126" y="274462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1" name="Google Shape;251;p11">
            <a:extLst>
              <a:ext uri="{FF2B5EF4-FFF2-40B4-BE49-F238E27FC236}">
                <a16:creationId xmlns:a16="http://schemas.microsoft.com/office/drawing/2014/main" id="{74613791-9BD3-F2D0-221E-A8615B556022}"/>
              </a:ext>
            </a:extLst>
          </p:cNvPr>
          <p:cNvSpPr/>
          <p:nvPr/>
        </p:nvSpPr>
        <p:spPr>
          <a:xfrm>
            <a:off x="4719163" y="315060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2" name="Google Shape;252;p11">
            <a:extLst>
              <a:ext uri="{FF2B5EF4-FFF2-40B4-BE49-F238E27FC236}">
                <a16:creationId xmlns:a16="http://schemas.microsoft.com/office/drawing/2014/main" id="{D0749937-6C0E-300F-9B98-195916669181}"/>
              </a:ext>
            </a:extLst>
          </p:cNvPr>
          <p:cNvSpPr/>
          <p:nvPr/>
        </p:nvSpPr>
        <p:spPr>
          <a:xfrm>
            <a:off x="4719151" y="23386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3" name="Google Shape;253;p11">
            <a:extLst>
              <a:ext uri="{FF2B5EF4-FFF2-40B4-BE49-F238E27FC236}">
                <a16:creationId xmlns:a16="http://schemas.microsoft.com/office/drawing/2014/main" id="{DFC17628-1E52-C3DE-9BE8-10EDD6973700}"/>
              </a:ext>
            </a:extLst>
          </p:cNvPr>
          <p:cNvSpPr/>
          <p:nvPr/>
        </p:nvSpPr>
        <p:spPr>
          <a:xfrm>
            <a:off x="4719101" y="19326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4" name="Google Shape;254;p11">
            <a:extLst>
              <a:ext uri="{FF2B5EF4-FFF2-40B4-BE49-F238E27FC236}">
                <a16:creationId xmlns:a16="http://schemas.microsoft.com/office/drawing/2014/main" id="{9E2AD7C5-5877-8D5C-685F-C48C89845AF5}"/>
              </a:ext>
            </a:extLst>
          </p:cNvPr>
          <p:cNvSpPr/>
          <p:nvPr/>
        </p:nvSpPr>
        <p:spPr>
          <a:xfrm>
            <a:off x="5151313" y="315062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5" name="Google Shape;255;p11">
            <a:extLst>
              <a:ext uri="{FF2B5EF4-FFF2-40B4-BE49-F238E27FC236}">
                <a16:creationId xmlns:a16="http://schemas.microsoft.com/office/drawing/2014/main" id="{854D4171-6101-AD2D-DA10-6D9C628ED932}"/>
              </a:ext>
            </a:extLst>
          </p:cNvPr>
          <p:cNvSpPr/>
          <p:nvPr/>
        </p:nvSpPr>
        <p:spPr>
          <a:xfrm>
            <a:off x="5151313" y="19329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6" name="Google Shape;256;p11">
            <a:extLst>
              <a:ext uri="{FF2B5EF4-FFF2-40B4-BE49-F238E27FC236}">
                <a16:creationId xmlns:a16="http://schemas.microsoft.com/office/drawing/2014/main" id="{5692E3BF-1148-440E-B745-24871F6C1DAB}"/>
              </a:ext>
            </a:extLst>
          </p:cNvPr>
          <p:cNvSpPr/>
          <p:nvPr/>
        </p:nvSpPr>
        <p:spPr>
          <a:xfrm>
            <a:off x="5562063" y="31499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7" name="Google Shape;257;p11">
            <a:extLst>
              <a:ext uri="{FF2B5EF4-FFF2-40B4-BE49-F238E27FC236}">
                <a16:creationId xmlns:a16="http://schemas.microsoft.com/office/drawing/2014/main" id="{89D112A8-5694-B368-615C-564129B64E40}"/>
              </a:ext>
            </a:extLst>
          </p:cNvPr>
          <p:cNvSpPr/>
          <p:nvPr/>
        </p:nvSpPr>
        <p:spPr>
          <a:xfrm>
            <a:off x="5151326" y="27442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8" name="Google Shape;258;p11">
            <a:extLst>
              <a:ext uri="{FF2B5EF4-FFF2-40B4-BE49-F238E27FC236}">
                <a16:creationId xmlns:a16="http://schemas.microsoft.com/office/drawing/2014/main" id="{1A146039-8C20-1DA9-632D-19CC6387F7EA}"/>
              </a:ext>
            </a:extLst>
          </p:cNvPr>
          <p:cNvSpPr/>
          <p:nvPr/>
        </p:nvSpPr>
        <p:spPr>
          <a:xfrm>
            <a:off x="5151326" y="23384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9" name="Google Shape;259;p11">
            <a:extLst>
              <a:ext uri="{FF2B5EF4-FFF2-40B4-BE49-F238E27FC236}">
                <a16:creationId xmlns:a16="http://schemas.microsoft.com/office/drawing/2014/main" id="{31E83262-C663-C9F8-1023-80C92ACF5FB9}"/>
              </a:ext>
            </a:extLst>
          </p:cNvPr>
          <p:cNvSpPr/>
          <p:nvPr/>
        </p:nvSpPr>
        <p:spPr>
          <a:xfrm>
            <a:off x="5562076" y="27439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60" name="Google Shape;260;p11">
            <a:extLst>
              <a:ext uri="{FF2B5EF4-FFF2-40B4-BE49-F238E27FC236}">
                <a16:creationId xmlns:a16="http://schemas.microsoft.com/office/drawing/2014/main" id="{BB76C1CB-8B93-EDA8-AC04-101E29D4C4D9}"/>
              </a:ext>
            </a:extLst>
          </p:cNvPr>
          <p:cNvSpPr/>
          <p:nvPr/>
        </p:nvSpPr>
        <p:spPr>
          <a:xfrm>
            <a:off x="5562076" y="23386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61" name="Google Shape;261;p11">
            <a:extLst>
              <a:ext uri="{FF2B5EF4-FFF2-40B4-BE49-F238E27FC236}">
                <a16:creationId xmlns:a16="http://schemas.microsoft.com/office/drawing/2014/main" id="{0221F503-0DFC-EAED-176F-AA853D1159C5}"/>
              </a:ext>
            </a:extLst>
          </p:cNvPr>
          <p:cNvSpPr/>
          <p:nvPr/>
        </p:nvSpPr>
        <p:spPr>
          <a:xfrm>
            <a:off x="5562076" y="19330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cxnSp>
        <p:nvCxnSpPr>
          <p:cNvPr id="262" name="Google Shape;262;p11">
            <a:extLst>
              <a:ext uri="{FF2B5EF4-FFF2-40B4-BE49-F238E27FC236}">
                <a16:creationId xmlns:a16="http://schemas.microsoft.com/office/drawing/2014/main" id="{B7B26166-3F44-ED6D-903E-B029C236B4D4}"/>
              </a:ext>
            </a:extLst>
          </p:cNvPr>
          <p:cNvCxnSpPr>
            <a:stCxn id="220" idx="3"/>
            <a:endCxn id="230" idx="1"/>
          </p:cNvCxnSpPr>
          <p:nvPr/>
        </p:nvCxnSpPr>
        <p:spPr>
          <a:xfrm>
            <a:off x="2893413" y="3007500"/>
            <a:ext cx="609900" cy="1277100"/>
          </a:xfrm>
          <a:prstGeom prst="curvedConnector3">
            <a:avLst>
              <a:gd name="adj1" fmla="val 31999"/>
            </a:avLst>
          </a:prstGeom>
          <a:noFill/>
          <a:ln w="9525" cap="flat" cmpd="sng">
            <a:solidFill>
              <a:schemeClr val="dk2"/>
            </a:solidFill>
            <a:prstDash val="solid"/>
            <a:round/>
            <a:headEnd type="stealth" w="med" len="med"/>
            <a:tailEnd type="stealth" w="med" len="med"/>
          </a:ln>
        </p:spPr>
      </p:cxnSp>
      <p:cxnSp>
        <p:nvCxnSpPr>
          <p:cNvPr id="263" name="Google Shape;263;p11">
            <a:extLst>
              <a:ext uri="{FF2B5EF4-FFF2-40B4-BE49-F238E27FC236}">
                <a16:creationId xmlns:a16="http://schemas.microsoft.com/office/drawing/2014/main" id="{ED8942E6-EE74-548A-16EB-14AAA1F6EB5F}"/>
              </a:ext>
            </a:extLst>
          </p:cNvPr>
          <p:cNvCxnSpPr>
            <a:endCxn id="223" idx="3"/>
          </p:cNvCxnSpPr>
          <p:nvPr/>
        </p:nvCxnSpPr>
        <p:spPr>
          <a:xfrm rot="5400000">
            <a:off x="2476263" y="3409175"/>
            <a:ext cx="1216500" cy="382200"/>
          </a:xfrm>
          <a:prstGeom prst="curvedConnector2">
            <a:avLst/>
          </a:prstGeom>
          <a:noFill/>
          <a:ln w="9525" cap="flat" cmpd="sng">
            <a:solidFill>
              <a:schemeClr val="dk2"/>
            </a:solidFill>
            <a:prstDash val="solid"/>
            <a:round/>
            <a:headEnd type="stealth" w="med" len="med"/>
            <a:tailEnd type="stealth" w="med" len="med"/>
          </a:ln>
        </p:spPr>
      </p:cxnSp>
      <p:sp>
        <p:nvSpPr>
          <p:cNvPr id="264" name="Google Shape;264;p11">
            <a:extLst>
              <a:ext uri="{FF2B5EF4-FFF2-40B4-BE49-F238E27FC236}">
                <a16:creationId xmlns:a16="http://schemas.microsoft.com/office/drawing/2014/main" id="{54FE46E0-5EBA-6B9D-2130-F6476B0C69AB}"/>
              </a:ext>
            </a:extLst>
          </p:cNvPr>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講者：葉仲勛</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3" name="箭號: 向右 2">
            <a:extLst>
              <a:ext uri="{FF2B5EF4-FFF2-40B4-BE49-F238E27FC236}">
                <a16:creationId xmlns:a16="http://schemas.microsoft.com/office/drawing/2014/main" id="{AAB42A0C-2F17-085B-40A6-FBCB0EDB53B6}"/>
              </a:ext>
            </a:extLst>
          </p:cNvPr>
          <p:cNvSpPr/>
          <p:nvPr/>
        </p:nvSpPr>
        <p:spPr>
          <a:xfrm rot="19321270">
            <a:off x="796298" y="2094449"/>
            <a:ext cx="1505262" cy="26922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向右 3">
            <a:extLst>
              <a:ext uri="{FF2B5EF4-FFF2-40B4-BE49-F238E27FC236}">
                <a16:creationId xmlns:a16="http://schemas.microsoft.com/office/drawing/2014/main" id="{B838B23E-07BF-B735-3B62-CEC3CEE90395}"/>
              </a:ext>
            </a:extLst>
          </p:cNvPr>
          <p:cNvSpPr/>
          <p:nvPr/>
        </p:nvSpPr>
        <p:spPr>
          <a:xfrm>
            <a:off x="883793" y="2895295"/>
            <a:ext cx="1233193" cy="26922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箭號: 向右 4">
            <a:extLst>
              <a:ext uri="{FF2B5EF4-FFF2-40B4-BE49-F238E27FC236}">
                <a16:creationId xmlns:a16="http://schemas.microsoft.com/office/drawing/2014/main" id="{BB9D9C29-7DFB-AA7E-F1FE-2B46201FA335}"/>
              </a:ext>
            </a:extLst>
          </p:cNvPr>
          <p:cNvSpPr/>
          <p:nvPr/>
        </p:nvSpPr>
        <p:spPr>
          <a:xfrm rot="1906312">
            <a:off x="851611" y="3785320"/>
            <a:ext cx="1315482" cy="26922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音訊 16">
            <a:hlinkClick r:id="" action="ppaction://media"/>
            <a:extLst>
              <a:ext uri="{FF2B5EF4-FFF2-40B4-BE49-F238E27FC236}">
                <a16:creationId xmlns:a16="http://schemas.microsoft.com/office/drawing/2014/main" id="{F49DC2F5-50CA-2D5E-5066-9CB66F5F59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69260574"/>
      </p:ext>
    </p:extLst>
  </p:cSld>
  <p:clrMapOvr>
    <a:masterClrMapping/>
  </p:clrMapOvr>
  <mc:AlternateContent xmlns:mc="http://schemas.openxmlformats.org/markup-compatibility/2006">
    <mc:Choice xmlns:p14="http://schemas.microsoft.com/office/powerpoint/2010/main" Requires="p14">
      <p:transition spd="slow" p14:dur="2000" advTm="6513"/>
    </mc:Choice>
    <mc:Fallback>
      <p:transition spd="slow" advTm="6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A69C649F-FC96-1826-0824-C4FF1CD2D84A}"/>
            </a:ext>
          </a:extLst>
        </p:cNvPr>
        <p:cNvGrpSpPr/>
        <p:nvPr/>
      </p:nvGrpSpPr>
      <p:grpSpPr>
        <a:xfrm>
          <a:off x="0" y="0"/>
          <a:ext cx="0" cy="0"/>
          <a:chOff x="0" y="0"/>
          <a:chExt cx="0" cy="0"/>
        </a:xfrm>
      </p:grpSpPr>
      <p:sp>
        <p:nvSpPr>
          <p:cNvPr id="211" name="Google Shape;211;p11">
            <a:extLst>
              <a:ext uri="{FF2B5EF4-FFF2-40B4-BE49-F238E27FC236}">
                <a16:creationId xmlns:a16="http://schemas.microsoft.com/office/drawing/2014/main" id="{5937CFA0-A48F-21CB-1556-11040D15CC48}"/>
              </a:ext>
            </a:extLst>
          </p:cNvPr>
          <p:cNvSpPr/>
          <p:nvPr/>
        </p:nvSpPr>
        <p:spPr>
          <a:xfrm>
            <a:off x="1871125" y="819875"/>
            <a:ext cx="4370100" cy="4042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1">
            <a:extLst>
              <a:ext uri="{FF2B5EF4-FFF2-40B4-BE49-F238E27FC236}">
                <a16:creationId xmlns:a16="http://schemas.microsoft.com/office/drawing/2014/main" id="{81AC24FA-B99C-480C-B740-D5E341C7E478}"/>
              </a:ext>
            </a:extLst>
          </p:cNvPr>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ltLang="zh-TW" dirty="0">
                <a:latin typeface="Arial"/>
                <a:ea typeface="Arial"/>
                <a:cs typeface="Arial"/>
                <a:sym typeface="Arial"/>
              </a:rPr>
              <a:t>EPU</a:t>
            </a:r>
            <a:r>
              <a:rPr lang="en-US" dirty="0">
                <a:latin typeface="Arial"/>
                <a:ea typeface="Arial"/>
                <a:cs typeface="Arial"/>
                <a:sym typeface="Arial"/>
              </a:rPr>
              <a:t> Overview</a:t>
            </a:r>
            <a:endParaRPr dirty="0">
              <a:latin typeface="Arial"/>
              <a:ea typeface="Arial"/>
              <a:cs typeface="Arial"/>
              <a:sym typeface="Arial"/>
            </a:endParaRPr>
          </a:p>
        </p:txBody>
      </p:sp>
      <p:sp>
        <p:nvSpPr>
          <p:cNvPr id="213" name="Google Shape;213;p11">
            <a:extLst>
              <a:ext uri="{FF2B5EF4-FFF2-40B4-BE49-F238E27FC236}">
                <a16:creationId xmlns:a16="http://schemas.microsoft.com/office/drawing/2014/main" id="{1CE16F5A-49CE-C54D-0FBA-B5E1F7E255FC}"/>
              </a:ext>
            </a:extLst>
          </p:cNvPr>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12</a:t>
            </a:fld>
            <a:endParaRPr/>
          </a:p>
        </p:txBody>
      </p:sp>
      <p:sp>
        <p:nvSpPr>
          <p:cNvPr id="214" name="Google Shape;214;p11">
            <a:extLst>
              <a:ext uri="{FF2B5EF4-FFF2-40B4-BE49-F238E27FC236}">
                <a16:creationId xmlns:a16="http://schemas.microsoft.com/office/drawing/2014/main" id="{A9691DEC-3C1B-61F0-CB12-D72C8DB11FD3}"/>
              </a:ext>
            </a:extLst>
          </p:cNvPr>
          <p:cNvSpPr/>
          <p:nvPr/>
        </p:nvSpPr>
        <p:spPr>
          <a:xfrm>
            <a:off x="93100" y="1537850"/>
            <a:ext cx="731400" cy="731400"/>
          </a:xfrm>
          <a:prstGeom prst="rect">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chemeClr val="dk1"/>
                </a:solidFill>
                <a:latin typeface="Georgia"/>
                <a:ea typeface="Georgia"/>
                <a:cs typeface="Georgia"/>
                <a:sym typeface="Georgia"/>
              </a:rPr>
              <a:t>DMA</a:t>
            </a:r>
            <a:endParaRPr sz="1400" b="1" i="0" u="none" strike="noStrike" cap="none">
              <a:solidFill>
                <a:srgbClr val="000000"/>
              </a:solidFill>
              <a:latin typeface="Georgia"/>
              <a:ea typeface="Georgia"/>
              <a:cs typeface="Georgia"/>
              <a:sym typeface="Georgia"/>
            </a:endParaRPr>
          </a:p>
        </p:txBody>
      </p:sp>
      <p:sp>
        <p:nvSpPr>
          <p:cNvPr id="215" name="Google Shape;215;p11">
            <a:extLst>
              <a:ext uri="{FF2B5EF4-FFF2-40B4-BE49-F238E27FC236}">
                <a16:creationId xmlns:a16="http://schemas.microsoft.com/office/drawing/2014/main" id="{3BA20B64-56D6-4DE9-CCE1-FB8A3A1E9FB9}"/>
              </a:ext>
            </a:extLst>
          </p:cNvPr>
          <p:cNvSpPr/>
          <p:nvPr/>
        </p:nvSpPr>
        <p:spPr>
          <a:xfrm>
            <a:off x="129475" y="2466725"/>
            <a:ext cx="697500" cy="1939200"/>
          </a:xfrm>
          <a:prstGeom prst="rect">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D</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R</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A</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M</a:t>
            </a:r>
            <a:endParaRPr sz="1400" b="1" i="0" u="none" strike="noStrike" cap="none">
              <a:solidFill>
                <a:srgbClr val="000000"/>
              </a:solidFill>
              <a:latin typeface="Georgia"/>
              <a:ea typeface="Georgia"/>
              <a:cs typeface="Georgia"/>
              <a:sym typeface="Georgia"/>
            </a:endParaRPr>
          </a:p>
        </p:txBody>
      </p:sp>
      <p:sp>
        <p:nvSpPr>
          <p:cNvPr id="216" name="Google Shape;216;p11">
            <a:extLst>
              <a:ext uri="{FF2B5EF4-FFF2-40B4-BE49-F238E27FC236}">
                <a16:creationId xmlns:a16="http://schemas.microsoft.com/office/drawing/2014/main" id="{F8C19FDC-AA31-535B-E0CB-150D2A51BD65}"/>
              </a:ext>
            </a:extLst>
          </p:cNvPr>
          <p:cNvSpPr/>
          <p:nvPr/>
        </p:nvSpPr>
        <p:spPr>
          <a:xfrm>
            <a:off x="1072113" y="1144750"/>
            <a:ext cx="362100" cy="3474600"/>
          </a:xfrm>
          <a:prstGeom prst="up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7" name="Google Shape;217;p11">
            <a:extLst>
              <a:ext uri="{FF2B5EF4-FFF2-40B4-BE49-F238E27FC236}">
                <a16:creationId xmlns:a16="http://schemas.microsoft.com/office/drawing/2014/main" id="{0DB3F773-793F-9CFF-4BED-26CC0E6E6ACD}"/>
              </a:ext>
            </a:extLst>
          </p:cNvPr>
          <p:cNvCxnSpPr>
            <a:endCxn id="215" idx="3"/>
          </p:cNvCxnSpPr>
          <p:nvPr/>
        </p:nvCxnSpPr>
        <p:spPr>
          <a:xfrm rot="10800000">
            <a:off x="826975" y="3436325"/>
            <a:ext cx="362700" cy="1200"/>
          </a:xfrm>
          <a:prstGeom prst="straightConnector1">
            <a:avLst/>
          </a:prstGeom>
          <a:noFill/>
          <a:ln w="9525" cap="flat" cmpd="sng">
            <a:solidFill>
              <a:schemeClr val="dk2"/>
            </a:solidFill>
            <a:prstDash val="solid"/>
            <a:round/>
            <a:headEnd type="stealth" w="med" len="med"/>
            <a:tailEnd type="stealth" w="med" len="med"/>
          </a:ln>
        </p:spPr>
      </p:cxnSp>
      <p:cxnSp>
        <p:nvCxnSpPr>
          <p:cNvPr id="218" name="Google Shape;218;p11">
            <a:extLst>
              <a:ext uri="{FF2B5EF4-FFF2-40B4-BE49-F238E27FC236}">
                <a16:creationId xmlns:a16="http://schemas.microsoft.com/office/drawing/2014/main" id="{122674DF-EDE1-CC27-A86B-74FF2187375A}"/>
              </a:ext>
            </a:extLst>
          </p:cNvPr>
          <p:cNvCxnSpPr>
            <a:stCxn id="214" idx="3"/>
          </p:cNvCxnSpPr>
          <p:nvPr/>
        </p:nvCxnSpPr>
        <p:spPr>
          <a:xfrm rot="10800000" flipH="1">
            <a:off x="824500" y="1899650"/>
            <a:ext cx="350400" cy="3900"/>
          </a:xfrm>
          <a:prstGeom prst="straightConnector1">
            <a:avLst/>
          </a:prstGeom>
          <a:noFill/>
          <a:ln w="9525" cap="flat" cmpd="sng">
            <a:solidFill>
              <a:schemeClr val="dk2"/>
            </a:solidFill>
            <a:prstDash val="solid"/>
            <a:round/>
            <a:headEnd type="stealth" w="med" len="med"/>
            <a:tailEnd type="stealth" w="med" len="med"/>
          </a:ln>
        </p:spPr>
      </p:cxnSp>
      <p:sp>
        <p:nvSpPr>
          <p:cNvPr id="219" name="Google Shape;219;p11">
            <a:extLst>
              <a:ext uri="{FF2B5EF4-FFF2-40B4-BE49-F238E27FC236}">
                <a16:creationId xmlns:a16="http://schemas.microsoft.com/office/drawing/2014/main" id="{37A31207-E045-38D7-BA88-31BE3ACC7033}"/>
              </a:ext>
            </a:extLst>
          </p:cNvPr>
          <p:cNvSpPr txBox="1"/>
          <p:nvPr/>
        </p:nvSpPr>
        <p:spPr>
          <a:xfrm>
            <a:off x="795975" y="819875"/>
            <a:ext cx="9144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Georgia"/>
                <a:ea typeface="Georgia"/>
                <a:cs typeface="Georgia"/>
                <a:sym typeface="Georgia"/>
              </a:rPr>
              <a:t>AXI bus</a:t>
            </a:r>
            <a:endParaRPr sz="1600" b="0" i="0" u="none" strike="noStrike" cap="none">
              <a:solidFill>
                <a:schemeClr val="dk2"/>
              </a:solidFill>
              <a:latin typeface="Georgia"/>
              <a:ea typeface="Georgia"/>
              <a:cs typeface="Georgia"/>
              <a:sym typeface="Georgia"/>
            </a:endParaRPr>
          </a:p>
        </p:txBody>
      </p:sp>
      <p:sp>
        <p:nvSpPr>
          <p:cNvPr id="220" name="Google Shape;220;p11">
            <a:extLst>
              <a:ext uri="{FF2B5EF4-FFF2-40B4-BE49-F238E27FC236}">
                <a16:creationId xmlns:a16="http://schemas.microsoft.com/office/drawing/2014/main" id="{0381423D-2072-E8AF-424B-17F2F6FEFA09}"/>
              </a:ext>
            </a:extLst>
          </p:cNvPr>
          <p:cNvSpPr/>
          <p:nvPr/>
        </p:nvSpPr>
        <p:spPr>
          <a:xfrm>
            <a:off x="2162013" y="2733150"/>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Times"/>
                <a:ea typeface="Times"/>
                <a:cs typeface="Times"/>
                <a:sym typeface="Times"/>
              </a:rPr>
              <a:t>Image</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SRAM0</a:t>
            </a:r>
            <a:endParaRPr sz="1100" b="1" i="0" u="none" strike="noStrike" cap="none">
              <a:solidFill>
                <a:srgbClr val="000000"/>
              </a:solidFill>
              <a:latin typeface="Times"/>
              <a:ea typeface="Times"/>
              <a:cs typeface="Times"/>
              <a:sym typeface="Times"/>
            </a:endParaRPr>
          </a:p>
        </p:txBody>
      </p:sp>
      <p:cxnSp>
        <p:nvCxnSpPr>
          <p:cNvPr id="221" name="Google Shape;221;p11">
            <a:extLst>
              <a:ext uri="{FF2B5EF4-FFF2-40B4-BE49-F238E27FC236}">
                <a16:creationId xmlns:a16="http://schemas.microsoft.com/office/drawing/2014/main" id="{CB535D44-C3D8-4400-7F62-E7A4874A4F5B}"/>
              </a:ext>
            </a:extLst>
          </p:cNvPr>
          <p:cNvCxnSpPr>
            <a:stCxn id="220" idx="1"/>
            <a:endCxn id="216" idx="6"/>
          </p:cNvCxnSpPr>
          <p:nvPr/>
        </p:nvCxnSpPr>
        <p:spPr>
          <a:xfrm rot="10800000">
            <a:off x="1343613" y="2882100"/>
            <a:ext cx="818400" cy="125400"/>
          </a:xfrm>
          <a:prstGeom prst="straightConnector1">
            <a:avLst/>
          </a:prstGeom>
          <a:noFill/>
          <a:ln w="9525" cap="flat" cmpd="sng">
            <a:solidFill>
              <a:schemeClr val="dk2"/>
            </a:solidFill>
            <a:prstDash val="solid"/>
            <a:round/>
            <a:headEnd type="stealth" w="med" len="med"/>
            <a:tailEnd type="stealth" w="med" len="med"/>
          </a:ln>
        </p:spPr>
      </p:cxnSp>
      <p:sp>
        <p:nvSpPr>
          <p:cNvPr id="222" name="Google Shape;222;p11">
            <a:extLst>
              <a:ext uri="{FF2B5EF4-FFF2-40B4-BE49-F238E27FC236}">
                <a16:creationId xmlns:a16="http://schemas.microsoft.com/office/drawing/2014/main" id="{ABCF3879-3346-D338-C981-280B5E141308}"/>
              </a:ext>
            </a:extLst>
          </p:cNvPr>
          <p:cNvSpPr/>
          <p:nvPr/>
        </p:nvSpPr>
        <p:spPr>
          <a:xfrm>
            <a:off x="2211438" y="1406663"/>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100" b="1" i="0" u="none" strike="noStrike" cap="none">
                <a:solidFill>
                  <a:schemeClr val="dk1"/>
                </a:solidFill>
                <a:latin typeface="Times"/>
                <a:ea typeface="Times"/>
                <a:cs typeface="Times"/>
                <a:sym typeface="Times"/>
              </a:rPr>
              <a:t>Weight</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a:t>
            </a:r>
            <a:endParaRPr sz="1100" b="1" i="0" u="none" strike="noStrike" cap="none">
              <a:solidFill>
                <a:srgbClr val="000000"/>
              </a:solidFill>
              <a:latin typeface="Times"/>
              <a:ea typeface="Times"/>
              <a:cs typeface="Times"/>
              <a:sym typeface="Times"/>
            </a:endParaRPr>
          </a:p>
        </p:txBody>
      </p:sp>
      <p:sp>
        <p:nvSpPr>
          <p:cNvPr id="223" name="Google Shape;223;p11">
            <a:extLst>
              <a:ext uri="{FF2B5EF4-FFF2-40B4-BE49-F238E27FC236}">
                <a16:creationId xmlns:a16="http://schemas.microsoft.com/office/drawing/2014/main" id="{7E39DE4A-518F-0D2B-40C8-BC4BC961A18D}"/>
              </a:ext>
            </a:extLst>
          </p:cNvPr>
          <p:cNvSpPr/>
          <p:nvPr/>
        </p:nvSpPr>
        <p:spPr>
          <a:xfrm>
            <a:off x="2162013" y="3934175"/>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Image</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SRAM1</a:t>
            </a:r>
            <a:endParaRPr sz="1100" b="1" i="0" u="none" strike="noStrike" cap="none">
              <a:solidFill>
                <a:srgbClr val="000000"/>
              </a:solidFill>
              <a:latin typeface="Times"/>
              <a:ea typeface="Times"/>
              <a:cs typeface="Times"/>
              <a:sym typeface="Times"/>
            </a:endParaRPr>
          </a:p>
        </p:txBody>
      </p:sp>
      <p:cxnSp>
        <p:nvCxnSpPr>
          <p:cNvPr id="224" name="Google Shape;224;p11">
            <a:extLst>
              <a:ext uri="{FF2B5EF4-FFF2-40B4-BE49-F238E27FC236}">
                <a16:creationId xmlns:a16="http://schemas.microsoft.com/office/drawing/2014/main" id="{BC3DBEDA-3C86-B587-9AB7-64077747B3A2}"/>
              </a:ext>
            </a:extLst>
          </p:cNvPr>
          <p:cNvCxnSpPr>
            <a:endCxn id="222" idx="1"/>
          </p:cNvCxnSpPr>
          <p:nvPr/>
        </p:nvCxnSpPr>
        <p:spPr>
          <a:xfrm rot="10800000" flipH="1">
            <a:off x="1347738" y="1681013"/>
            <a:ext cx="863700" cy="633300"/>
          </a:xfrm>
          <a:prstGeom prst="curvedConnector3">
            <a:avLst>
              <a:gd name="adj1" fmla="val 50000"/>
            </a:avLst>
          </a:prstGeom>
          <a:noFill/>
          <a:ln w="9525" cap="flat" cmpd="sng">
            <a:solidFill>
              <a:schemeClr val="dk2"/>
            </a:solidFill>
            <a:prstDash val="solid"/>
            <a:round/>
            <a:headEnd type="stealth" w="med" len="med"/>
            <a:tailEnd type="stealth" w="med" len="med"/>
          </a:ln>
        </p:spPr>
      </p:cxnSp>
      <p:cxnSp>
        <p:nvCxnSpPr>
          <p:cNvPr id="225" name="Google Shape;225;p11">
            <a:extLst>
              <a:ext uri="{FF2B5EF4-FFF2-40B4-BE49-F238E27FC236}">
                <a16:creationId xmlns:a16="http://schemas.microsoft.com/office/drawing/2014/main" id="{B42B005B-8342-E796-467F-DA44F11DA3CB}"/>
              </a:ext>
            </a:extLst>
          </p:cNvPr>
          <p:cNvCxnSpPr>
            <a:endCxn id="223" idx="1"/>
          </p:cNvCxnSpPr>
          <p:nvPr/>
        </p:nvCxnSpPr>
        <p:spPr>
          <a:xfrm>
            <a:off x="1314813" y="3644825"/>
            <a:ext cx="847200" cy="563700"/>
          </a:xfrm>
          <a:prstGeom prst="curvedConnector3">
            <a:avLst>
              <a:gd name="adj1" fmla="val 50000"/>
            </a:avLst>
          </a:prstGeom>
          <a:noFill/>
          <a:ln w="9525" cap="flat" cmpd="sng">
            <a:solidFill>
              <a:schemeClr val="dk2"/>
            </a:solidFill>
            <a:prstDash val="solid"/>
            <a:round/>
            <a:headEnd type="stealth" w="med" len="med"/>
            <a:tailEnd type="stealth" w="med" len="med"/>
          </a:ln>
        </p:spPr>
      </p:cxnSp>
      <p:sp>
        <p:nvSpPr>
          <p:cNvPr id="226" name="Google Shape;226;p11">
            <a:extLst>
              <a:ext uri="{FF2B5EF4-FFF2-40B4-BE49-F238E27FC236}">
                <a16:creationId xmlns:a16="http://schemas.microsoft.com/office/drawing/2014/main" id="{9A9FA36D-5D98-DC79-1E1D-D07AD3C66264}"/>
              </a:ext>
            </a:extLst>
          </p:cNvPr>
          <p:cNvSpPr/>
          <p:nvPr/>
        </p:nvSpPr>
        <p:spPr>
          <a:xfrm>
            <a:off x="3124650" y="923350"/>
            <a:ext cx="2903400" cy="36960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1">
            <a:extLst>
              <a:ext uri="{FF2B5EF4-FFF2-40B4-BE49-F238E27FC236}">
                <a16:creationId xmlns:a16="http://schemas.microsoft.com/office/drawing/2014/main" id="{EE4C14D2-6FAD-B9DD-BAB7-2452B8C80B4E}"/>
              </a:ext>
            </a:extLst>
          </p:cNvPr>
          <p:cNvSpPr txBox="1"/>
          <p:nvPr/>
        </p:nvSpPr>
        <p:spPr>
          <a:xfrm>
            <a:off x="3788050" y="967325"/>
            <a:ext cx="1762200" cy="39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chemeClr val="dk1"/>
                </a:solidFill>
                <a:latin typeface="Georgia"/>
                <a:ea typeface="Georgia"/>
                <a:cs typeface="Georgia"/>
                <a:sym typeface="Georgia"/>
              </a:rPr>
              <a:t>Convolution Unit</a:t>
            </a:r>
            <a:endParaRPr sz="1600" b="0" i="0" u="none" strike="noStrike" cap="none">
              <a:solidFill>
                <a:schemeClr val="dk2"/>
              </a:solidFill>
              <a:latin typeface="Georgia"/>
              <a:ea typeface="Georgia"/>
              <a:cs typeface="Georgia"/>
              <a:sym typeface="Georgia"/>
            </a:endParaRPr>
          </a:p>
        </p:txBody>
      </p:sp>
      <p:sp>
        <p:nvSpPr>
          <p:cNvPr id="228" name="Google Shape;228;p11">
            <a:extLst>
              <a:ext uri="{FF2B5EF4-FFF2-40B4-BE49-F238E27FC236}">
                <a16:creationId xmlns:a16="http://schemas.microsoft.com/office/drawing/2014/main" id="{1F4A99C6-F4B7-38A3-5F21-6CE0B2996C7B}"/>
              </a:ext>
            </a:extLst>
          </p:cNvPr>
          <p:cNvSpPr/>
          <p:nvPr/>
        </p:nvSpPr>
        <p:spPr>
          <a:xfrm>
            <a:off x="3480525" y="1408025"/>
            <a:ext cx="2333100" cy="3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200" b="1" i="0" u="none" strike="noStrike" cap="none">
                <a:solidFill>
                  <a:schemeClr val="dk1"/>
                </a:solidFill>
                <a:latin typeface="Georgia"/>
                <a:ea typeface="Georgia"/>
                <a:cs typeface="Georgia"/>
                <a:sym typeface="Georgia"/>
              </a:rPr>
              <a:t>Weight Buffer</a:t>
            </a:r>
            <a:endParaRPr sz="900" b="1" i="0" u="none" strike="noStrike" cap="none">
              <a:solidFill>
                <a:srgbClr val="000000"/>
              </a:solidFill>
              <a:latin typeface="Georgia"/>
              <a:ea typeface="Georgia"/>
              <a:cs typeface="Georgia"/>
              <a:sym typeface="Georgia"/>
            </a:endParaRPr>
          </a:p>
        </p:txBody>
      </p:sp>
      <p:cxnSp>
        <p:nvCxnSpPr>
          <p:cNvPr id="229" name="Google Shape;229;p11">
            <a:extLst>
              <a:ext uri="{FF2B5EF4-FFF2-40B4-BE49-F238E27FC236}">
                <a16:creationId xmlns:a16="http://schemas.microsoft.com/office/drawing/2014/main" id="{0A08FB43-6E43-BDED-3B63-3BBA54C065F4}"/>
              </a:ext>
            </a:extLst>
          </p:cNvPr>
          <p:cNvCxnSpPr>
            <a:stCxn id="228" idx="1"/>
            <a:endCxn id="222" idx="3"/>
          </p:cNvCxnSpPr>
          <p:nvPr/>
        </p:nvCxnSpPr>
        <p:spPr>
          <a:xfrm flipH="1">
            <a:off x="2942925" y="1604825"/>
            <a:ext cx="537600" cy="76200"/>
          </a:xfrm>
          <a:prstGeom prst="straightConnector1">
            <a:avLst/>
          </a:prstGeom>
          <a:noFill/>
          <a:ln w="9525" cap="flat" cmpd="sng">
            <a:solidFill>
              <a:schemeClr val="dk2"/>
            </a:solidFill>
            <a:prstDash val="solid"/>
            <a:round/>
            <a:headEnd type="stealth" w="med" len="med"/>
            <a:tailEnd type="stealth" w="med" len="med"/>
          </a:ln>
        </p:spPr>
      </p:cxnSp>
      <p:sp>
        <p:nvSpPr>
          <p:cNvPr id="230" name="Google Shape;230;p11">
            <a:extLst>
              <a:ext uri="{FF2B5EF4-FFF2-40B4-BE49-F238E27FC236}">
                <a16:creationId xmlns:a16="http://schemas.microsoft.com/office/drawing/2014/main" id="{6AFEE72F-BA4A-5FE8-8A12-E780E49E7C6D}"/>
              </a:ext>
            </a:extLst>
          </p:cNvPr>
          <p:cNvSpPr/>
          <p:nvPr/>
        </p:nvSpPr>
        <p:spPr>
          <a:xfrm>
            <a:off x="3503350" y="4087925"/>
            <a:ext cx="2310300" cy="3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Output Buffer</a:t>
            </a:r>
            <a:endParaRPr sz="900" b="1" i="0" u="none" strike="noStrike" cap="none">
              <a:solidFill>
                <a:srgbClr val="000000"/>
              </a:solidFill>
              <a:latin typeface="Georgia"/>
              <a:ea typeface="Georgia"/>
              <a:cs typeface="Georgia"/>
              <a:sym typeface="Georgia"/>
            </a:endParaRPr>
          </a:p>
        </p:txBody>
      </p:sp>
      <p:cxnSp>
        <p:nvCxnSpPr>
          <p:cNvPr id="231" name="Google Shape;231;p11">
            <a:extLst>
              <a:ext uri="{FF2B5EF4-FFF2-40B4-BE49-F238E27FC236}">
                <a16:creationId xmlns:a16="http://schemas.microsoft.com/office/drawing/2014/main" id="{C8C8A00C-09DF-8948-634D-D3FF2ED036CE}"/>
              </a:ext>
            </a:extLst>
          </p:cNvPr>
          <p:cNvCxnSpPr>
            <a:stCxn id="230" idx="1"/>
            <a:endCxn id="223" idx="3"/>
          </p:cNvCxnSpPr>
          <p:nvPr/>
        </p:nvCxnSpPr>
        <p:spPr>
          <a:xfrm rot="10800000">
            <a:off x="2893450" y="4208525"/>
            <a:ext cx="609900" cy="76200"/>
          </a:xfrm>
          <a:prstGeom prst="straightConnector1">
            <a:avLst/>
          </a:prstGeom>
          <a:noFill/>
          <a:ln w="9525" cap="flat" cmpd="sng">
            <a:solidFill>
              <a:schemeClr val="dk2"/>
            </a:solidFill>
            <a:prstDash val="solid"/>
            <a:round/>
            <a:headEnd type="stealth" w="med" len="med"/>
            <a:tailEnd type="stealth" w="med" len="med"/>
          </a:ln>
        </p:spPr>
      </p:cxnSp>
      <p:cxnSp>
        <p:nvCxnSpPr>
          <p:cNvPr id="232" name="Google Shape;232;p11">
            <a:extLst>
              <a:ext uri="{FF2B5EF4-FFF2-40B4-BE49-F238E27FC236}">
                <a16:creationId xmlns:a16="http://schemas.microsoft.com/office/drawing/2014/main" id="{BFD9B73C-EEFD-0C47-107F-1B2FF10CF280}"/>
              </a:ext>
            </a:extLst>
          </p:cNvPr>
          <p:cNvCxnSpPr>
            <a:stCxn id="233" idx="1"/>
            <a:endCxn id="220" idx="3"/>
          </p:cNvCxnSpPr>
          <p:nvPr/>
        </p:nvCxnSpPr>
        <p:spPr>
          <a:xfrm rot="10800000">
            <a:off x="2893500" y="3007500"/>
            <a:ext cx="395400" cy="0"/>
          </a:xfrm>
          <a:prstGeom prst="straightConnector1">
            <a:avLst/>
          </a:prstGeom>
          <a:noFill/>
          <a:ln w="9525" cap="flat" cmpd="sng">
            <a:solidFill>
              <a:schemeClr val="dk2"/>
            </a:solidFill>
            <a:prstDash val="solid"/>
            <a:round/>
            <a:headEnd type="stealth" w="med" len="med"/>
            <a:tailEnd type="stealth" w="med" len="med"/>
          </a:ln>
        </p:spPr>
      </p:cxnSp>
      <p:sp>
        <p:nvSpPr>
          <p:cNvPr id="233" name="Google Shape;233;p11">
            <a:extLst>
              <a:ext uri="{FF2B5EF4-FFF2-40B4-BE49-F238E27FC236}">
                <a16:creationId xmlns:a16="http://schemas.microsoft.com/office/drawing/2014/main" id="{76600163-251B-5E8F-BC12-CD81AE168A1E}"/>
              </a:ext>
            </a:extLst>
          </p:cNvPr>
          <p:cNvSpPr/>
          <p:nvPr/>
        </p:nvSpPr>
        <p:spPr>
          <a:xfrm>
            <a:off x="3288900" y="2192700"/>
            <a:ext cx="444000" cy="1629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Georgia"/>
              <a:ea typeface="Georgia"/>
              <a:cs typeface="Georgia"/>
              <a:sym typeface="Georgia"/>
            </a:endParaRPr>
          </a:p>
        </p:txBody>
      </p:sp>
      <p:sp>
        <p:nvSpPr>
          <p:cNvPr id="234" name="Google Shape;234;p11">
            <a:extLst>
              <a:ext uri="{FF2B5EF4-FFF2-40B4-BE49-F238E27FC236}">
                <a16:creationId xmlns:a16="http://schemas.microsoft.com/office/drawing/2014/main" id="{DB33F267-3A36-22FC-9941-986617660ACD}"/>
              </a:ext>
            </a:extLst>
          </p:cNvPr>
          <p:cNvSpPr txBox="1"/>
          <p:nvPr/>
        </p:nvSpPr>
        <p:spPr>
          <a:xfrm>
            <a:off x="3046075" y="2667725"/>
            <a:ext cx="975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Georgia"/>
                <a:ea typeface="Georgia"/>
                <a:cs typeface="Georgia"/>
                <a:sym typeface="Georgia"/>
              </a:rPr>
              <a:t>Input</a:t>
            </a:r>
            <a:endParaRPr sz="1200" b="1" i="0" u="none" strike="noStrike" cap="none" dirty="0">
              <a:solidFill>
                <a:schemeClr val="dk1"/>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Georgia"/>
                <a:ea typeface="Georgia"/>
                <a:cs typeface="Georgia"/>
                <a:sym typeface="Georgia"/>
              </a:rPr>
              <a:t>Buffer</a:t>
            </a:r>
            <a:endParaRPr sz="1400" b="0" i="0" u="none" strike="noStrike" cap="none" dirty="0">
              <a:solidFill>
                <a:srgbClr val="000000"/>
              </a:solidFill>
              <a:latin typeface="Arial"/>
              <a:ea typeface="Arial"/>
              <a:cs typeface="Arial"/>
              <a:sym typeface="Arial"/>
            </a:endParaRPr>
          </a:p>
        </p:txBody>
      </p:sp>
      <p:sp>
        <p:nvSpPr>
          <p:cNvPr id="235" name="Google Shape;235;p11">
            <a:extLst>
              <a:ext uri="{FF2B5EF4-FFF2-40B4-BE49-F238E27FC236}">
                <a16:creationId xmlns:a16="http://schemas.microsoft.com/office/drawing/2014/main" id="{11779354-A68B-A643-0425-B0DC96846239}"/>
              </a:ext>
            </a:extLst>
          </p:cNvPr>
          <p:cNvSpPr/>
          <p:nvPr/>
        </p:nvSpPr>
        <p:spPr>
          <a:xfrm>
            <a:off x="3919026" y="27439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6" name="Google Shape;236;p11">
            <a:extLst>
              <a:ext uri="{FF2B5EF4-FFF2-40B4-BE49-F238E27FC236}">
                <a16:creationId xmlns:a16="http://schemas.microsoft.com/office/drawing/2014/main" id="{E2A0E220-FDD2-8809-C730-C1249284EF6F}"/>
              </a:ext>
            </a:extLst>
          </p:cNvPr>
          <p:cNvSpPr/>
          <p:nvPr/>
        </p:nvSpPr>
        <p:spPr>
          <a:xfrm>
            <a:off x="3919063" y="314988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7" name="Google Shape;237;p11">
            <a:extLst>
              <a:ext uri="{FF2B5EF4-FFF2-40B4-BE49-F238E27FC236}">
                <a16:creationId xmlns:a16="http://schemas.microsoft.com/office/drawing/2014/main" id="{812AD6FD-A75C-1BA9-9530-1E17E2D8674D}"/>
              </a:ext>
            </a:extLst>
          </p:cNvPr>
          <p:cNvSpPr/>
          <p:nvPr/>
        </p:nvSpPr>
        <p:spPr>
          <a:xfrm>
            <a:off x="391906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8" name="Google Shape;238;p11">
            <a:extLst>
              <a:ext uri="{FF2B5EF4-FFF2-40B4-BE49-F238E27FC236}">
                <a16:creationId xmlns:a16="http://schemas.microsoft.com/office/drawing/2014/main" id="{FF7DD5AF-A16C-9FB9-A787-599A7EB9666D}"/>
              </a:ext>
            </a:extLst>
          </p:cNvPr>
          <p:cNvSpPr/>
          <p:nvPr/>
        </p:nvSpPr>
        <p:spPr>
          <a:xfrm>
            <a:off x="4329826"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9" name="Google Shape;239;p11">
            <a:extLst>
              <a:ext uri="{FF2B5EF4-FFF2-40B4-BE49-F238E27FC236}">
                <a16:creationId xmlns:a16="http://schemas.microsoft.com/office/drawing/2014/main" id="{30F69F01-84EB-3503-1CE9-D6AFF548EBC9}"/>
              </a:ext>
            </a:extLst>
          </p:cNvPr>
          <p:cNvSpPr/>
          <p:nvPr/>
        </p:nvSpPr>
        <p:spPr>
          <a:xfrm>
            <a:off x="5562076"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2" name="Google Shape;242;p11">
            <a:extLst>
              <a:ext uri="{FF2B5EF4-FFF2-40B4-BE49-F238E27FC236}">
                <a16:creationId xmlns:a16="http://schemas.microsoft.com/office/drawing/2014/main" id="{0A5DA2EE-CF0D-8292-70E5-40B680D7E63E}"/>
              </a:ext>
            </a:extLst>
          </p:cNvPr>
          <p:cNvSpPr/>
          <p:nvPr/>
        </p:nvSpPr>
        <p:spPr>
          <a:xfrm>
            <a:off x="474056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3" name="Google Shape;243;p11">
            <a:extLst>
              <a:ext uri="{FF2B5EF4-FFF2-40B4-BE49-F238E27FC236}">
                <a16:creationId xmlns:a16="http://schemas.microsoft.com/office/drawing/2014/main" id="{6D819E10-39FB-AE32-9225-1A533F5CAD79}"/>
              </a:ext>
            </a:extLst>
          </p:cNvPr>
          <p:cNvSpPr/>
          <p:nvPr/>
        </p:nvSpPr>
        <p:spPr>
          <a:xfrm>
            <a:off x="515131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4" name="Google Shape;244;p11">
            <a:extLst>
              <a:ext uri="{FF2B5EF4-FFF2-40B4-BE49-F238E27FC236}">
                <a16:creationId xmlns:a16="http://schemas.microsoft.com/office/drawing/2014/main" id="{ABE69546-E78D-688A-F545-928118A6BB93}"/>
              </a:ext>
            </a:extLst>
          </p:cNvPr>
          <p:cNvSpPr/>
          <p:nvPr/>
        </p:nvSpPr>
        <p:spPr>
          <a:xfrm>
            <a:off x="3919051" y="233793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5" name="Google Shape;245;p11">
            <a:extLst>
              <a:ext uri="{FF2B5EF4-FFF2-40B4-BE49-F238E27FC236}">
                <a16:creationId xmlns:a16="http://schemas.microsoft.com/office/drawing/2014/main" id="{7E6D9F3F-BE07-70FD-586E-771B997334A6}"/>
              </a:ext>
            </a:extLst>
          </p:cNvPr>
          <p:cNvSpPr/>
          <p:nvPr/>
        </p:nvSpPr>
        <p:spPr>
          <a:xfrm>
            <a:off x="3919001" y="19319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6" name="Google Shape;246;p11">
            <a:extLst>
              <a:ext uri="{FF2B5EF4-FFF2-40B4-BE49-F238E27FC236}">
                <a16:creationId xmlns:a16="http://schemas.microsoft.com/office/drawing/2014/main" id="{B224EFEB-3DA9-B4DC-912D-B6B49F8630D3}"/>
              </a:ext>
            </a:extLst>
          </p:cNvPr>
          <p:cNvSpPr/>
          <p:nvPr/>
        </p:nvSpPr>
        <p:spPr>
          <a:xfrm>
            <a:off x="4329813" y="274463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7" name="Google Shape;247;p11">
            <a:extLst>
              <a:ext uri="{FF2B5EF4-FFF2-40B4-BE49-F238E27FC236}">
                <a16:creationId xmlns:a16="http://schemas.microsoft.com/office/drawing/2014/main" id="{DA46C6DC-6290-8E76-C894-ABB2A22C9F2E}"/>
              </a:ext>
            </a:extLst>
          </p:cNvPr>
          <p:cNvSpPr/>
          <p:nvPr/>
        </p:nvSpPr>
        <p:spPr>
          <a:xfrm>
            <a:off x="4329851" y="31506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8" name="Google Shape;248;p11">
            <a:extLst>
              <a:ext uri="{FF2B5EF4-FFF2-40B4-BE49-F238E27FC236}">
                <a16:creationId xmlns:a16="http://schemas.microsoft.com/office/drawing/2014/main" id="{31CFDE21-609E-DAA1-AF60-6D182F1BF324}"/>
              </a:ext>
            </a:extLst>
          </p:cNvPr>
          <p:cNvSpPr/>
          <p:nvPr/>
        </p:nvSpPr>
        <p:spPr>
          <a:xfrm>
            <a:off x="4329838" y="23386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9" name="Google Shape;249;p11">
            <a:extLst>
              <a:ext uri="{FF2B5EF4-FFF2-40B4-BE49-F238E27FC236}">
                <a16:creationId xmlns:a16="http://schemas.microsoft.com/office/drawing/2014/main" id="{18A8FA3E-1823-570A-B7EC-FED565A97C02}"/>
              </a:ext>
            </a:extLst>
          </p:cNvPr>
          <p:cNvSpPr/>
          <p:nvPr/>
        </p:nvSpPr>
        <p:spPr>
          <a:xfrm>
            <a:off x="4329788" y="193268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0" name="Google Shape;250;p11">
            <a:extLst>
              <a:ext uri="{FF2B5EF4-FFF2-40B4-BE49-F238E27FC236}">
                <a16:creationId xmlns:a16="http://schemas.microsoft.com/office/drawing/2014/main" id="{B029E455-A54E-B864-6018-835306BD8AA9}"/>
              </a:ext>
            </a:extLst>
          </p:cNvPr>
          <p:cNvSpPr/>
          <p:nvPr/>
        </p:nvSpPr>
        <p:spPr>
          <a:xfrm>
            <a:off x="4719126" y="274462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1" name="Google Shape;251;p11">
            <a:extLst>
              <a:ext uri="{FF2B5EF4-FFF2-40B4-BE49-F238E27FC236}">
                <a16:creationId xmlns:a16="http://schemas.microsoft.com/office/drawing/2014/main" id="{437EA46D-229F-A6E5-FE31-726C67F1B957}"/>
              </a:ext>
            </a:extLst>
          </p:cNvPr>
          <p:cNvSpPr/>
          <p:nvPr/>
        </p:nvSpPr>
        <p:spPr>
          <a:xfrm>
            <a:off x="4719163" y="315060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2" name="Google Shape;252;p11">
            <a:extLst>
              <a:ext uri="{FF2B5EF4-FFF2-40B4-BE49-F238E27FC236}">
                <a16:creationId xmlns:a16="http://schemas.microsoft.com/office/drawing/2014/main" id="{AC7301EF-4E06-0829-8CA4-CA6F1B25A02F}"/>
              </a:ext>
            </a:extLst>
          </p:cNvPr>
          <p:cNvSpPr/>
          <p:nvPr/>
        </p:nvSpPr>
        <p:spPr>
          <a:xfrm>
            <a:off x="4719151" y="23386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3" name="Google Shape;253;p11">
            <a:extLst>
              <a:ext uri="{FF2B5EF4-FFF2-40B4-BE49-F238E27FC236}">
                <a16:creationId xmlns:a16="http://schemas.microsoft.com/office/drawing/2014/main" id="{1C7AE3D8-A046-D091-58DB-31781A674DDD}"/>
              </a:ext>
            </a:extLst>
          </p:cNvPr>
          <p:cNvSpPr/>
          <p:nvPr/>
        </p:nvSpPr>
        <p:spPr>
          <a:xfrm>
            <a:off x="4719101" y="19326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4" name="Google Shape;254;p11">
            <a:extLst>
              <a:ext uri="{FF2B5EF4-FFF2-40B4-BE49-F238E27FC236}">
                <a16:creationId xmlns:a16="http://schemas.microsoft.com/office/drawing/2014/main" id="{6333FD7E-1CB8-E745-441B-6A41E2A55077}"/>
              </a:ext>
            </a:extLst>
          </p:cNvPr>
          <p:cNvSpPr/>
          <p:nvPr/>
        </p:nvSpPr>
        <p:spPr>
          <a:xfrm>
            <a:off x="5151313" y="315062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5" name="Google Shape;255;p11">
            <a:extLst>
              <a:ext uri="{FF2B5EF4-FFF2-40B4-BE49-F238E27FC236}">
                <a16:creationId xmlns:a16="http://schemas.microsoft.com/office/drawing/2014/main" id="{444B452D-B3B8-BBE8-49C6-5BF072D1CA2F}"/>
              </a:ext>
            </a:extLst>
          </p:cNvPr>
          <p:cNvSpPr/>
          <p:nvPr/>
        </p:nvSpPr>
        <p:spPr>
          <a:xfrm>
            <a:off x="5151313" y="19329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6" name="Google Shape;256;p11">
            <a:extLst>
              <a:ext uri="{FF2B5EF4-FFF2-40B4-BE49-F238E27FC236}">
                <a16:creationId xmlns:a16="http://schemas.microsoft.com/office/drawing/2014/main" id="{5DC52923-E1D3-DE09-6E09-192ADE82625B}"/>
              </a:ext>
            </a:extLst>
          </p:cNvPr>
          <p:cNvSpPr/>
          <p:nvPr/>
        </p:nvSpPr>
        <p:spPr>
          <a:xfrm>
            <a:off x="5562063" y="31499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7" name="Google Shape;257;p11">
            <a:extLst>
              <a:ext uri="{FF2B5EF4-FFF2-40B4-BE49-F238E27FC236}">
                <a16:creationId xmlns:a16="http://schemas.microsoft.com/office/drawing/2014/main" id="{5F087DAB-9DC4-E854-E28F-C6A5086E4DCE}"/>
              </a:ext>
            </a:extLst>
          </p:cNvPr>
          <p:cNvSpPr/>
          <p:nvPr/>
        </p:nvSpPr>
        <p:spPr>
          <a:xfrm>
            <a:off x="5151326" y="27442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8" name="Google Shape;258;p11">
            <a:extLst>
              <a:ext uri="{FF2B5EF4-FFF2-40B4-BE49-F238E27FC236}">
                <a16:creationId xmlns:a16="http://schemas.microsoft.com/office/drawing/2014/main" id="{63485759-1B67-3FD2-0950-580CC2511920}"/>
              </a:ext>
            </a:extLst>
          </p:cNvPr>
          <p:cNvSpPr/>
          <p:nvPr/>
        </p:nvSpPr>
        <p:spPr>
          <a:xfrm>
            <a:off x="5151326" y="23384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9" name="Google Shape;259;p11">
            <a:extLst>
              <a:ext uri="{FF2B5EF4-FFF2-40B4-BE49-F238E27FC236}">
                <a16:creationId xmlns:a16="http://schemas.microsoft.com/office/drawing/2014/main" id="{FC38EE09-8A06-3D74-2955-9658A4229782}"/>
              </a:ext>
            </a:extLst>
          </p:cNvPr>
          <p:cNvSpPr/>
          <p:nvPr/>
        </p:nvSpPr>
        <p:spPr>
          <a:xfrm>
            <a:off x="5562076" y="27439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60" name="Google Shape;260;p11">
            <a:extLst>
              <a:ext uri="{FF2B5EF4-FFF2-40B4-BE49-F238E27FC236}">
                <a16:creationId xmlns:a16="http://schemas.microsoft.com/office/drawing/2014/main" id="{2E0AE9E9-11AB-741C-8DCF-86493D1FC03E}"/>
              </a:ext>
            </a:extLst>
          </p:cNvPr>
          <p:cNvSpPr/>
          <p:nvPr/>
        </p:nvSpPr>
        <p:spPr>
          <a:xfrm>
            <a:off x="5562076" y="23386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61" name="Google Shape;261;p11">
            <a:extLst>
              <a:ext uri="{FF2B5EF4-FFF2-40B4-BE49-F238E27FC236}">
                <a16:creationId xmlns:a16="http://schemas.microsoft.com/office/drawing/2014/main" id="{5A012671-BABB-3C6E-C608-B7067B2AD5BB}"/>
              </a:ext>
            </a:extLst>
          </p:cNvPr>
          <p:cNvSpPr/>
          <p:nvPr/>
        </p:nvSpPr>
        <p:spPr>
          <a:xfrm>
            <a:off x="5562076" y="19330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cxnSp>
        <p:nvCxnSpPr>
          <p:cNvPr id="262" name="Google Shape;262;p11">
            <a:extLst>
              <a:ext uri="{FF2B5EF4-FFF2-40B4-BE49-F238E27FC236}">
                <a16:creationId xmlns:a16="http://schemas.microsoft.com/office/drawing/2014/main" id="{9608EAA1-EC1E-FD72-BA4A-E8B3D7B91A19}"/>
              </a:ext>
            </a:extLst>
          </p:cNvPr>
          <p:cNvCxnSpPr>
            <a:stCxn id="220" idx="3"/>
            <a:endCxn id="230" idx="1"/>
          </p:cNvCxnSpPr>
          <p:nvPr/>
        </p:nvCxnSpPr>
        <p:spPr>
          <a:xfrm>
            <a:off x="2893413" y="3007500"/>
            <a:ext cx="609900" cy="1277100"/>
          </a:xfrm>
          <a:prstGeom prst="curvedConnector3">
            <a:avLst>
              <a:gd name="adj1" fmla="val 31999"/>
            </a:avLst>
          </a:prstGeom>
          <a:noFill/>
          <a:ln w="9525" cap="flat" cmpd="sng">
            <a:solidFill>
              <a:schemeClr val="dk2"/>
            </a:solidFill>
            <a:prstDash val="solid"/>
            <a:round/>
            <a:headEnd type="stealth" w="med" len="med"/>
            <a:tailEnd type="stealth" w="med" len="med"/>
          </a:ln>
        </p:spPr>
      </p:cxnSp>
      <p:cxnSp>
        <p:nvCxnSpPr>
          <p:cNvPr id="263" name="Google Shape;263;p11">
            <a:extLst>
              <a:ext uri="{FF2B5EF4-FFF2-40B4-BE49-F238E27FC236}">
                <a16:creationId xmlns:a16="http://schemas.microsoft.com/office/drawing/2014/main" id="{B9A7B1D4-A2E2-27D1-CF67-B6DFFF7B3516}"/>
              </a:ext>
            </a:extLst>
          </p:cNvPr>
          <p:cNvCxnSpPr>
            <a:endCxn id="223" idx="3"/>
          </p:cNvCxnSpPr>
          <p:nvPr/>
        </p:nvCxnSpPr>
        <p:spPr>
          <a:xfrm rot="5400000">
            <a:off x="2476263" y="3409175"/>
            <a:ext cx="1216500" cy="382200"/>
          </a:xfrm>
          <a:prstGeom prst="curvedConnector2">
            <a:avLst/>
          </a:prstGeom>
          <a:noFill/>
          <a:ln w="9525" cap="flat" cmpd="sng">
            <a:solidFill>
              <a:schemeClr val="dk2"/>
            </a:solidFill>
            <a:prstDash val="solid"/>
            <a:round/>
            <a:headEnd type="stealth" w="med" len="med"/>
            <a:tailEnd type="stealth" w="med" len="med"/>
          </a:ln>
        </p:spPr>
      </p:cxnSp>
      <p:sp>
        <p:nvSpPr>
          <p:cNvPr id="264" name="Google Shape;264;p11">
            <a:extLst>
              <a:ext uri="{FF2B5EF4-FFF2-40B4-BE49-F238E27FC236}">
                <a16:creationId xmlns:a16="http://schemas.microsoft.com/office/drawing/2014/main" id="{5E8CA2BB-0C9D-CAF5-7541-84F87EFDB270}"/>
              </a:ext>
            </a:extLst>
          </p:cNvPr>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講者：葉仲勛</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3" name="箭號: 向右 2">
            <a:extLst>
              <a:ext uri="{FF2B5EF4-FFF2-40B4-BE49-F238E27FC236}">
                <a16:creationId xmlns:a16="http://schemas.microsoft.com/office/drawing/2014/main" id="{FB041232-54A0-EC1A-7D80-A2181B631EFB}"/>
              </a:ext>
            </a:extLst>
          </p:cNvPr>
          <p:cNvSpPr/>
          <p:nvPr/>
        </p:nvSpPr>
        <p:spPr>
          <a:xfrm rot="20942895">
            <a:off x="2871643" y="1504033"/>
            <a:ext cx="829789" cy="26922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向右 3">
            <a:extLst>
              <a:ext uri="{FF2B5EF4-FFF2-40B4-BE49-F238E27FC236}">
                <a16:creationId xmlns:a16="http://schemas.microsoft.com/office/drawing/2014/main" id="{FD8CCCB1-E126-1EE9-A13D-0F1BF9286D1E}"/>
              </a:ext>
            </a:extLst>
          </p:cNvPr>
          <p:cNvSpPr/>
          <p:nvPr/>
        </p:nvSpPr>
        <p:spPr>
          <a:xfrm>
            <a:off x="2795963" y="2882038"/>
            <a:ext cx="453744" cy="26224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箭號: 向右 4">
            <a:extLst>
              <a:ext uri="{FF2B5EF4-FFF2-40B4-BE49-F238E27FC236}">
                <a16:creationId xmlns:a16="http://schemas.microsoft.com/office/drawing/2014/main" id="{DF69DD21-0953-9FE1-0254-15BAE52D5506}"/>
              </a:ext>
            </a:extLst>
          </p:cNvPr>
          <p:cNvSpPr/>
          <p:nvPr/>
        </p:nvSpPr>
        <p:spPr>
          <a:xfrm rot="11390031">
            <a:off x="2773775" y="4156858"/>
            <a:ext cx="999157" cy="2629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Google Shape;241;p11">
            <a:extLst>
              <a:ext uri="{FF2B5EF4-FFF2-40B4-BE49-F238E27FC236}">
                <a16:creationId xmlns:a16="http://schemas.microsoft.com/office/drawing/2014/main" id="{09ABE4A4-53CB-AE63-7E94-63EE44D484EE}"/>
              </a:ext>
            </a:extLst>
          </p:cNvPr>
          <p:cNvSpPr txBox="1"/>
          <p:nvPr/>
        </p:nvSpPr>
        <p:spPr>
          <a:xfrm>
            <a:off x="6494276" y="819875"/>
            <a:ext cx="3812400" cy="68015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US" sz="2800" b="0" i="0" u="none" strike="noStrike" cap="none" dirty="0">
                <a:solidFill>
                  <a:schemeClr val="dk1"/>
                </a:solidFill>
                <a:latin typeface="Arial"/>
                <a:ea typeface="Arial"/>
                <a:cs typeface="Arial"/>
                <a:sym typeface="Arial"/>
              </a:rPr>
              <a:t>Layer0</a:t>
            </a:r>
            <a:endParaRPr sz="2400" b="0" i="0" u="none" strike="noStrike" cap="none" dirty="0">
              <a:solidFill>
                <a:schemeClr val="dk1"/>
              </a:solidFill>
              <a:latin typeface="Arial"/>
              <a:ea typeface="Arial"/>
              <a:cs typeface="Arial"/>
              <a:sym typeface="Arial"/>
            </a:endParaRPr>
          </a:p>
        </p:txBody>
      </p:sp>
      <p:pic>
        <p:nvPicPr>
          <p:cNvPr id="15" name="音訊 14">
            <a:hlinkClick r:id="" action="ppaction://media"/>
            <a:extLst>
              <a:ext uri="{FF2B5EF4-FFF2-40B4-BE49-F238E27FC236}">
                <a16:creationId xmlns:a16="http://schemas.microsoft.com/office/drawing/2014/main" id="{C503F4CE-4B04-5905-0322-CD7DA364D89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347356374"/>
      </p:ext>
    </p:extLst>
  </p:cSld>
  <p:clrMapOvr>
    <a:masterClrMapping/>
  </p:clrMapOvr>
  <mc:AlternateContent xmlns:mc="http://schemas.openxmlformats.org/markup-compatibility/2006">
    <mc:Choice xmlns:p14="http://schemas.microsoft.com/office/powerpoint/2010/main" Requires="p14">
      <p:transition spd="slow" p14:dur="2000" advTm="12763"/>
    </mc:Choice>
    <mc:Fallback>
      <p:transition spd="slow" advTm="12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D6BC8560-C008-631E-0A7C-E5D44CBDF11F}"/>
            </a:ext>
          </a:extLst>
        </p:cNvPr>
        <p:cNvGrpSpPr/>
        <p:nvPr/>
      </p:nvGrpSpPr>
      <p:grpSpPr>
        <a:xfrm>
          <a:off x="0" y="0"/>
          <a:ext cx="0" cy="0"/>
          <a:chOff x="0" y="0"/>
          <a:chExt cx="0" cy="0"/>
        </a:xfrm>
      </p:grpSpPr>
      <p:sp>
        <p:nvSpPr>
          <p:cNvPr id="211" name="Google Shape;211;p11">
            <a:extLst>
              <a:ext uri="{FF2B5EF4-FFF2-40B4-BE49-F238E27FC236}">
                <a16:creationId xmlns:a16="http://schemas.microsoft.com/office/drawing/2014/main" id="{0B78ECAD-EDD8-4C81-D67F-B119879BB297}"/>
              </a:ext>
            </a:extLst>
          </p:cNvPr>
          <p:cNvSpPr/>
          <p:nvPr/>
        </p:nvSpPr>
        <p:spPr>
          <a:xfrm>
            <a:off x="1871125" y="819875"/>
            <a:ext cx="4370100" cy="4042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1">
            <a:extLst>
              <a:ext uri="{FF2B5EF4-FFF2-40B4-BE49-F238E27FC236}">
                <a16:creationId xmlns:a16="http://schemas.microsoft.com/office/drawing/2014/main" id="{CDCDCB5A-CC6F-A5F9-E654-CFB410D5A51E}"/>
              </a:ext>
            </a:extLst>
          </p:cNvPr>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ltLang="zh-TW" dirty="0">
                <a:latin typeface="Arial"/>
                <a:ea typeface="Arial"/>
                <a:cs typeface="Arial"/>
                <a:sym typeface="Arial"/>
              </a:rPr>
              <a:t>EPU</a:t>
            </a:r>
            <a:r>
              <a:rPr lang="en-US" dirty="0">
                <a:latin typeface="Arial"/>
                <a:ea typeface="Arial"/>
                <a:cs typeface="Arial"/>
                <a:sym typeface="Arial"/>
              </a:rPr>
              <a:t> Overview</a:t>
            </a:r>
            <a:endParaRPr dirty="0">
              <a:latin typeface="Arial"/>
              <a:ea typeface="Arial"/>
              <a:cs typeface="Arial"/>
              <a:sym typeface="Arial"/>
            </a:endParaRPr>
          </a:p>
        </p:txBody>
      </p:sp>
      <p:sp>
        <p:nvSpPr>
          <p:cNvPr id="213" name="Google Shape;213;p11">
            <a:extLst>
              <a:ext uri="{FF2B5EF4-FFF2-40B4-BE49-F238E27FC236}">
                <a16:creationId xmlns:a16="http://schemas.microsoft.com/office/drawing/2014/main" id="{8D83C671-4BD3-3518-CE44-8274D5DC1AD4}"/>
              </a:ext>
            </a:extLst>
          </p:cNvPr>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13</a:t>
            </a:fld>
            <a:endParaRPr/>
          </a:p>
        </p:txBody>
      </p:sp>
      <p:sp>
        <p:nvSpPr>
          <p:cNvPr id="214" name="Google Shape;214;p11">
            <a:extLst>
              <a:ext uri="{FF2B5EF4-FFF2-40B4-BE49-F238E27FC236}">
                <a16:creationId xmlns:a16="http://schemas.microsoft.com/office/drawing/2014/main" id="{3A86948F-B6AC-0FF8-5A73-AFB52323D1FE}"/>
              </a:ext>
            </a:extLst>
          </p:cNvPr>
          <p:cNvSpPr/>
          <p:nvPr/>
        </p:nvSpPr>
        <p:spPr>
          <a:xfrm>
            <a:off x="93100" y="1537850"/>
            <a:ext cx="731400" cy="731400"/>
          </a:xfrm>
          <a:prstGeom prst="rect">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chemeClr val="dk1"/>
                </a:solidFill>
                <a:latin typeface="Georgia"/>
                <a:ea typeface="Georgia"/>
                <a:cs typeface="Georgia"/>
                <a:sym typeface="Georgia"/>
              </a:rPr>
              <a:t>DMA</a:t>
            </a:r>
            <a:endParaRPr sz="1400" b="1" i="0" u="none" strike="noStrike" cap="none">
              <a:solidFill>
                <a:srgbClr val="000000"/>
              </a:solidFill>
              <a:latin typeface="Georgia"/>
              <a:ea typeface="Georgia"/>
              <a:cs typeface="Georgia"/>
              <a:sym typeface="Georgia"/>
            </a:endParaRPr>
          </a:p>
        </p:txBody>
      </p:sp>
      <p:sp>
        <p:nvSpPr>
          <p:cNvPr id="215" name="Google Shape;215;p11">
            <a:extLst>
              <a:ext uri="{FF2B5EF4-FFF2-40B4-BE49-F238E27FC236}">
                <a16:creationId xmlns:a16="http://schemas.microsoft.com/office/drawing/2014/main" id="{966F6A45-E13B-E8F1-A55F-EC16A88E550A}"/>
              </a:ext>
            </a:extLst>
          </p:cNvPr>
          <p:cNvSpPr/>
          <p:nvPr/>
        </p:nvSpPr>
        <p:spPr>
          <a:xfrm>
            <a:off x="129475" y="2466725"/>
            <a:ext cx="697500" cy="1939200"/>
          </a:xfrm>
          <a:prstGeom prst="rect">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D</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R</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A</a:t>
            </a:r>
            <a:endParaRPr sz="1400" b="1" i="0" u="none" strike="noStrike" cap="none">
              <a:solidFill>
                <a:srgbClr val="000000"/>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rgia"/>
                <a:ea typeface="Georgia"/>
                <a:cs typeface="Georgia"/>
                <a:sym typeface="Georgia"/>
              </a:rPr>
              <a:t>M</a:t>
            </a:r>
            <a:endParaRPr sz="1400" b="1" i="0" u="none" strike="noStrike" cap="none">
              <a:solidFill>
                <a:srgbClr val="000000"/>
              </a:solidFill>
              <a:latin typeface="Georgia"/>
              <a:ea typeface="Georgia"/>
              <a:cs typeface="Georgia"/>
              <a:sym typeface="Georgia"/>
            </a:endParaRPr>
          </a:p>
        </p:txBody>
      </p:sp>
      <p:sp>
        <p:nvSpPr>
          <p:cNvPr id="216" name="Google Shape;216;p11">
            <a:extLst>
              <a:ext uri="{FF2B5EF4-FFF2-40B4-BE49-F238E27FC236}">
                <a16:creationId xmlns:a16="http://schemas.microsoft.com/office/drawing/2014/main" id="{EA553668-76B5-7299-CFDD-8C943E31A828}"/>
              </a:ext>
            </a:extLst>
          </p:cNvPr>
          <p:cNvSpPr/>
          <p:nvPr/>
        </p:nvSpPr>
        <p:spPr>
          <a:xfrm>
            <a:off x="1072113" y="1144750"/>
            <a:ext cx="362100" cy="3474600"/>
          </a:xfrm>
          <a:prstGeom prst="up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7" name="Google Shape;217;p11">
            <a:extLst>
              <a:ext uri="{FF2B5EF4-FFF2-40B4-BE49-F238E27FC236}">
                <a16:creationId xmlns:a16="http://schemas.microsoft.com/office/drawing/2014/main" id="{2521F51D-0A4A-65D6-694D-6B8EC9EAABE2}"/>
              </a:ext>
            </a:extLst>
          </p:cNvPr>
          <p:cNvCxnSpPr>
            <a:endCxn id="215" idx="3"/>
          </p:cNvCxnSpPr>
          <p:nvPr/>
        </p:nvCxnSpPr>
        <p:spPr>
          <a:xfrm rot="10800000">
            <a:off x="826975" y="3436325"/>
            <a:ext cx="362700" cy="1200"/>
          </a:xfrm>
          <a:prstGeom prst="straightConnector1">
            <a:avLst/>
          </a:prstGeom>
          <a:noFill/>
          <a:ln w="9525" cap="flat" cmpd="sng">
            <a:solidFill>
              <a:schemeClr val="dk2"/>
            </a:solidFill>
            <a:prstDash val="solid"/>
            <a:round/>
            <a:headEnd type="stealth" w="med" len="med"/>
            <a:tailEnd type="stealth" w="med" len="med"/>
          </a:ln>
        </p:spPr>
      </p:cxnSp>
      <p:cxnSp>
        <p:nvCxnSpPr>
          <p:cNvPr id="218" name="Google Shape;218;p11">
            <a:extLst>
              <a:ext uri="{FF2B5EF4-FFF2-40B4-BE49-F238E27FC236}">
                <a16:creationId xmlns:a16="http://schemas.microsoft.com/office/drawing/2014/main" id="{3D84CC87-DF6B-EE12-9C88-1F15F2E92BB5}"/>
              </a:ext>
            </a:extLst>
          </p:cNvPr>
          <p:cNvCxnSpPr>
            <a:stCxn id="214" idx="3"/>
          </p:cNvCxnSpPr>
          <p:nvPr/>
        </p:nvCxnSpPr>
        <p:spPr>
          <a:xfrm rot="10800000" flipH="1">
            <a:off x="824500" y="1899650"/>
            <a:ext cx="350400" cy="3900"/>
          </a:xfrm>
          <a:prstGeom prst="straightConnector1">
            <a:avLst/>
          </a:prstGeom>
          <a:noFill/>
          <a:ln w="9525" cap="flat" cmpd="sng">
            <a:solidFill>
              <a:schemeClr val="dk2"/>
            </a:solidFill>
            <a:prstDash val="solid"/>
            <a:round/>
            <a:headEnd type="stealth" w="med" len="med"/>
            <a:tailEnd type="stealth" w="med" len="med"/>
          </a:ln>
        </p:spPr>
      </p:cxnSp>
      <p:sp>
        <p:nvSpPr>
          <p:cNvPr id="219" name="Google Shape;219;p11">
            <a:extLst>
              <a:ext uri="{FF2B5EF4-FFF2-40B4-BE49-F238E27FC236}">
                <a16:creationId xmlns:a16="http://schemas.microsoft.com/office/drawing/2014/main" id="{44360D8A-BF93-1770-D117-80C1A2E2FA94}"/>
              </a:ext>
            </a:extLst>
          </p:cNvPr>
          <p:cNvSpPr txBox="1"/>
          <p:nvPr/>
        </p:nvSpPr>
        <p:spPr>
          <a:xfrm>
            <a:off x="795975" y="819875"/>
            <a:ext cx="9144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Georgia"/>
                <a:ea typeface="Georgia"/>
                <a:cs typeface="Georgia"/>
                <a:sym typeface="Georgia"/>
              </a:rPr>
              <a:t>AXI bus</a:t>
            </a:r>
            <a:endParaRPr sz="1600" b="0" i="0" u="none" strike="noStrike" cap="none">
              <a:solidFill>
                <a:schemeClr val="dk2"/>
              </a:solidFill>
              <a:latin typeface="Georgia"/>
              <a:ea typeface="Georgia"/>
              <a:cs typeface="Georgia"/>
              <a:sym typeface="Georgia"/>
            </a:endParaRPr>
          </a:p>
        </p:txBody>
      </p:sp>
      <p:sp>
        <p:nvSpPr>
          <p:cNvPr id="220" name="Google Shape;220;p11">
            <a:extLst>
              <a:ext uri="{FF2B5EF4-FFF2-40B4-BE49-F238E27FC236}">
                <a16:creationId xmlns:a16="http://schemas.microsoft.com/office/drawing/2014/main" id="{9CE86991-F5D6-DC8E-926E-23F21D8D5C86}"/>
              </a:ext>
            </a:extLst>
          </p:cNvPr>
          <p:cNvSpPr/>
          <p:nvPr/>
        </p:nvSpPr>
        <p:spPr>
          <a:xfrm>
            <a:off x="2162013" y="2733150"/>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Times"/>
                <a:ea typeface="Times"/>
                <a:cs typeface="Times"/>
                <a:sym typeface="Times"/>
              </a:rPr>
              <a:t>Image</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SRAM0</a:t>
            </a:r>
            <a:endParaRPr sz="1100" b="1" i="0" u="none" strike="noStrike" cap="none">
              <a:solidFill>
                <a:srgbClr val="000000"/>
              </a:solidFill>
              <a:latin typeface="Times"/>
              <a:ea typeface="Times"/>
              <a:cs typeface="Times"/>
              <a:sym typeface="Times"/>
            </a:endParaRPr>
          </a:p>
        </p:txBody>
      </p:sp>
      <p:cxnSp>
        <p:nvCxnSpPr>
          <p:cNvPr id="221" name="Google Shape;221;p11">
            <a:extLst>
              <a:ext uri="{FF2B5EF4-FFF2-40B4-BE49-F238E27FC236}">
                <a16:creationId xmlns:a16="http://schemas.microsoft.com/office/drawing/2014/main" id="{55CA2EA3-6633-96B5-A3D3-6A6297230A0C}"/>
              </a:ext>
            </a:extLst>
          </p:cNvPr>
          <p:cNvCxnSpPr>
            <a:stCxn id="220" idx="1"/>
            <a:endCxn id="216" idx="6"/>
          </p:cNvCxnSpPr>
          <p:nvPr/>
        </p:nvCxnSpPr>
        <p:spPr>
          <a:xfrm rot="10800000">
            <a:off x="1343613" y="2882100"/>
            <a:ext cx="818400" cy="125400"/>
          </a:xfrm>
          <a:prstGeom prst="straightConnector1">
            <a:avLst/>
          </a:prstGeom>
          <a:noFill/>
          <a:ln w="9525" cap="flat" cmpd="sng">
            <a:solidFill>
              <a:schemeClr val="dk2"/>
            </a:solidFill>
            <a:prstDash val="solid"/>
            <a:round/>
            <a:headEnd type="stealth" w="med" len="med"/>
            <a:tailEnd type="stealth" w="med" len="med"/>
          </a:ln>
        </p:spPr>
      </p:cxnSp>
      <p:sp>
        <p:nvSpPr>
          <p:cNvPr id="222" name="Google Shape;222;p11">
            <a:extLst>
              <a:ext uri="{FF2B5EF4-FFF2-40B4-BE49-F238E27FC236}">
                <a16:creationId xmlns:a16="http://schemas.microsoft.com/office/drawing/2014/main" id="{968BCF66-39CD-B91E-6C82-DFD7E6A1B962}"/>
              </a:ext>
            </a:extLst>
          </p:cNvPr>
          <p:cNvSpPr/>
          <p:nvPr/>
        </p:nvSpPr>
        <p:spPr>
          <a:xfrm>
            <a:off x="2211438" y="1406663"/>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100" b="1" i="0" u="none" strike="noStrike" cap="none">
                <a:solidFill>
                  <a:schemeClr val="dk1"/>
                </a:solidFill>
                <a:latin typeface="Times"/>
                <a:ea typeface="Times"/>
                <a:cs typeface="Times"/>
                <a:sym typeface="Times"/>
              </a:rPr>
              <a:t>Weight</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a:t>
            </a:r>
            <a:endParaRPr sz="1100" b="1" i="0" u="none" strike="noStrike" cap="none">
              <a:solidFill>
                <a:srgbClr val="000000"/>
              </a:solidFill>
              <a:latin typeface="Times"/>
              <a:ea typeface="Times"/>
              <a:cs typeface="Times"/>
              <a:sym typeface="Times"/>
            </a:endParaRPr>
          </a:p>
        </p:txBody>
      </p:sp>
      <p:sp>
        <p:nvSpPr>
          <p:cNvPr id="223" name="Google Shape;223;p11">
            <a:extLst>
              <a:ext uri="{FF2B5EF4-FFF2-40B4-BE49-F238E27FC236}">
                <a16:creationId xmlns:a16="http://schemas.microsoft.com/office/drawing/2014/main" id="{9D3A61A5-5457-A129-A2C5-818243ADD393}"/>
              </a:ext>
            </a:extLst>
          </p:cNvPr>
          <p:cNvSpPr/>
          <p:nvPr/>
        </p:nvSpPr>
        <p:spPr>
          <a:xfrm>
            <a:off x="2162013" y="3934175"/>
            <a:ext cx="731400" cy="548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Image</a:t>
            </a:r>
            <a:endParaRPr sz="1100" b="1" i="0" u="none" strike="noStrike" cap="none">
              <a:solidFill>
                <a:srgbClr val="000000"/>
              </a:solidFill>
              <a:latin typeface="Times"/>
              <a:ea typeface="Times"/>
              <a:cs typeface="Times"/>
              <a:sym typeface="Time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Times"/>
                <a:ea typeface="Times"/>
                <a:cs typeface="Times"/>
                <a:sym typeface="Times"/>
              </a:rPr>
              <a:t>SRAM1</a:t>
            </a:r>
            <a:endParaRPr sz="1100" b="1" i="0" u="none" strike="noStrike" cap="none">
              <a:solidFill>
                <a:srgbClr val="000000"/>
              </a:solidFill>
              <a:latin typeface="Times"/>
              <a:ea typeface="Times"/>
              <a:cs typeface="Times"/>
              <a:sym typeface="Times"/>
            </a:endParaRPr>
          </a:p>
        </p:txBody>
      </p:sp>
      <p:cxnSp>
        <p:nvCxnSpPr>
          <p:cNvPr id="224" name="Google Shape;224;p11">
            <a:extLst>
              <a:ext uri="{FF2B5EF4-FFF2-40B4-BE49-F238E27FC236}">
                <a16:creationId xmlns:a16="http://schemas.microsoft.com/office/drawing/2014/main" id="{811FFEAE-A5E4-9381-041E-277C86FC75D4}"/>
              </a:ext>
            </a:extLst>
          </p:cNvPr>
          <p:cNvCxnSpPr>
            <a:endCxn id="222" idx="1"/>
          </p:cNvCxnSpPr>
          <p:nvPr/>
        </p:nvCxnSpPr>
        <p:spPr>
          <a:xfrm rot="10800000" flipH="1">
            <a:off x="1347738" y="1681013"/>
            <a:ext cx="863700" cy="633300"/>
          </a:xfrm>
          <a:prstGeom prst="curvedConnector3">
            <a:avLst>
              <a:gd name="adj1" fmla="val 50000"/>
            </a:avLst>
          </a:prstGeom>
          <a:noFill/>
          <a:ln w="9525" cap="flat" cmpd="sng">
            <a:solidFill>
              <a:schemeClr val="dk2"/>
            </a:solidFill>
            <a:prstDash val="solid"/>
            <a:round/>
            <a:headEnd type="stealth" w="med" len="med"/>
            <a:tailEnd type="stealth" w="med" len="med"/>
          </a:ln>
        </p:spPr>
      </p:cxnSp>
      <p:cxnSp>
        <p:nvCxnSpPr>
          <p:cNvPr id="225" name="Google Shape;225;p11">
            <a:extLst>
              <a:ext uri="{FF2B5EF4-FFF2-40B4-BE49-F238E27FC236}">
                <a16:creationId xmlns:a16="http://schemas.microsoft.com/office/drawing/2014/main" id="{3E1F41DB-82FB-BEB0-B91C-69568A24C1C4}"/>
              </a:ext>
            </a:extLst>
          </p:cNvPr>
          <p:cNvCxnSpPr>
            <a:endCxn id="223" idx="1"/>
          </p:cNvCxnSpPr>
          <p:nvPr/>
        </p:nvCxnSpPr>
        <p:spPr>
          <a:xfrm>
            <a:off x="1314813" y="3644825"/>
            <a:ext cx="847200" cy="563700"/>
          </a:xfrm>
          <a:prstGeom prst="curvedConnector3">
            <a:avLst>
              <a:gd name="adj1" fmla="val 50000"/>
            </a:avLst>
          </a:prstGeom>
          <a:noFill/>
          <a:ln w="9525" cap="flat" cmpd="sng">
            <a:solidFill>
              <a:schemeClr val="dk2"/>
            </a:solidFill>
            <a:prstDash val="solid"/>
            <a:round/>
            <a:headEnd type="stealth" w="med" len="med"/>
            <a:tailEnd type="stealth" w="med" len="med"/>
          </a:ln>
        </p:spPr>
      </p:cxnSp>
      <p:sp>
        <p:nvSpPr>
          <p:cNvPr id="226" name="Google Shape;226;p11">
            <a:extLst>
              <a:ext uri="{FF2B5EF4-FFF2-40B4-BE49-F238E27FC236}">
                <a16:creationId xmlns:a16="http://schemas.microsoft.com/office/drawing/2014/main" id="{08E04256-6948-541D-A597-C723A01257B3}"/>
              </a:ext>
            </a:extLst>
          </p:cNvPr>
          <p:cNvSpPr/>
          <p:nvPr/>
        </p:nvSpPr>
        <p:spPr>
          <a:xfrm>
            <a:off x="3124650" y="923350"/>
            <a:ext cx="2903400" cy="36960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1">
            <a:extLst>
              <a:ext uri="{FF2B5EF4-FFF2-40B4-BE49-F238E27FC236}">
                <a16:creationId xmlns:a16="http://schemas.microsoft.com/office/drawing/2014/main" id="{ECD1B962-8ADE-E17E-9902-CFF7957D5149}"/>
              </a:ext>
            </a:extLst>
          </p:cNvPr>
          <p:cNvSpPr txBox="1"/>
          <p:nvPr/>
        </p:nvSpPr>
        <p:spPr>
          <a:xfrm>
            <a:off x="3788050" y="967325"/>
            <a:ext cx="1762200" cy="39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chemeClr val="dk1"/>
                </a:solidFill>
                <a:latin typeface="Georgia"/>
                <a:ea typeface="Georgia"/>
                <a:cs typeface="Georgia"/>
                <a:sym typeface="Georgia"/>
              </a:rPr>
              <a:t>Convolution Unit</a:t>
            </a:r>
            <a:endParaRPr sz="1600" b="0" i="0" u="none" strike="noStrike" cap="none">
              <a:solidFill>
                <a:schemeClr val="dk2"/>
              </a:solidFill>
              <a:latin typeface="Georgia"/>
              <a:ea typeface="Georgia"/>
              <a:cs typeface="Georgia"/>
              <a:sym typeface="Georgia"/>
            </a:endParaRPr>
          </a:p>
        </p:txBody>
      </p:sp>
      <p:sp>
        <p:nvSpPr>
          <p:cNvPr id="228" name="Google Shape;228;p11">
            <a:extLst>
              <a:ext uri="{FF2B5EF4-FFF2-40B4-BE49-F238E27FC236}">
                <a16:creationId xmlns:a16="http://schemas.microsoft.com/office/drawing/2014/main" id="{DE4CC77B-3CCF-69D6-4556-863C61ED8BB4}"/>
              </a:ext>
            </a:extLst>
          </p:cNvPr>
          <p:cNvSpPr/>
          <p:nvPr/>
        </p:nvSpPr>
        <p:spPr>
          <a:xfrm>
            <a:off x="3480525" y="1408025"/>
            <a:ext cx="2333100" cy="3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200" b="1" i="0" u="none" strike="noStrike" cap="none">
                <a:solidFill>
                  <a:schemeClr val="dk1"/>
                </a:solidFill>
                <a:latin typeface="Georgia"/>
                <a:ea typeface="Georgia"/>
                <a:cs typeface="Georgia"/>
                <a:sym typeface="Georgia"/>
              </a:rPr>
              <a:t>Weight Buffer</a:t>
            </a:r>
            <a:endParaRPr sz="900" b="1" i="0" u="none" strike="noStrike" cap="none">
              <a:solidFill>
                <a:srgbClr val="000000"/>
              </a:solidFill>
              <a:latin typeface="Georgia"/>
              <a:ea typeface="Georgia"/>
              <a:cs typeface="Georgia"/>
              <a:sym typeface="Georgia"/>
            </a:endParaRPr>
          </a:p>
        </p:txBody>
      </p:sp>
      <p:cxnSp>
        <p:nvCxnSpPr>
          <p:cNvPr id="229" name="Google Shape;229;p11">
            <a:extLst>
              <a:ext uri="{FF2B5EF4-FFF2-40B4-BE49-F238E27FC236}">
                <a16:creationId xmlns:a16="http://schemas.microsoft.com/office/drawing/2014/main" id="{12DE6DB2-BAA3-5FAA-CD41-C65509F4D10B}"/>
              </a:ext>
            </a:extLst>
          </p:cNvPr>
          <p:cNvCxnSpPr>
            <a:stCxn id="228" idx="1"/>
            <a:endCxn id="222" idx="3"/>
          </p:cNvCxnSpPr>
          <p:nvPr/>
        </p:nvCxnSpPr>
        <p:spPr>
          <a:xfrm flipH="1">
            <a:off x="2942925" y="1604825"/>
            <a:ext cx="537600" cy="76200"/>
          </a:xfrm>
          <a:prstGeom prst="straightConnector1">
            <a:avLst/>
          </a:prstGeom>
          <a:noFill/>
          <a:ln w="9525" cap="flat" cmpd="sng">
            <a:solidFill>
              <a:schemeClr val="dk2"/>
            </a:solidFill>
            <a:prstDash val="solid"/>
            <a:round/>
            <a:headEnd type="stealth" w="med" len="med"/>
            <a:tailEnd type="stealth" w="med" len="med"/>
          </a:ln>
        </p:spPr>
      </p:cxnSp>
      <p:sp>
        <p:nvSpPr>
          <p:cNvPr id="230" name="Google Shape;230;p11">
            <a:extLst>
              <a:ext uri="{FF2B5EF4-FFF2-40B4-BE49-F238E27FC236}">
                <a16:creationId xmlns:a16="http://schemas.microsoft.com/office/drawing/2014/main" id="{A87ACE3E-C966-86A2-5491-67C54B17DEB5}"/>
              </a:ext>
            </a:extLst>
          </p:cNvPr>
          <p:cNvSpPr/>
          <p:nvPr/>
        </p:nvSpPr>
        <p:spPr>
          <a:xfrm>
            <a:off x="3503350" y="4087925"/>
            <a:ext cx="2310300" cy="3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Output Buffer</a:t>
            </a:r>
            <a:endParaRPr sz="900" b="1" i="0" u="none" strike="noStrike" cap="none">
              <a:solidFill>
                <a:srgbClr val="000000"/>
              </a:solidFill>
              <a:latin typeface="Georgia"/>
              <a:ea typeface="Georgia"/>
              <a:cs typeface="Georgia"/>
              <a:sym typeface="Georgia"/>
            </a:endParaRPr>
          </a:p>
        </p:txBody>
      </p:sp>
      <p:cxnSp>
        <p:nvCxnSpPr>
          <p:cNvPr id="231" name="Google Shape;231;p11">
            <a:extLst>
              <a:ext uri="{FF2B5EF4-FFF2-40B4-BE49-F238E27FC236}">
                <a16:creationId xmlns:a16="http://schemas.microsoft.com/office/drawing/2014/main" id="{893AC38D-3452-51F9-BBB3-BFE668C2F5F6}"/>
              </a:ext>
            </a:extLst>
          </p:cNvPr>
          <p:cNvCxnSpPr>
            <a:stCxn id="230" idx="1"/>
            <a:endCxn id="223" idx="3"/>
          </p:cNvCxnSpPr>
          <p:nvPr/>
        </p:nvCxnSpPr>
        <p:spPr>
          <a:xfrm rot="10800000">
            <a:off x="2893450" y="4208525"/>
            <a:ext cx="609900" cy="76200"/>
          </a:xfrm>
          <a:prstGeom prst="straightConnector1">
            <a:avLst/>
          </a:prstGeom>
          <a:noFill/>
          <a:ln w="9525" cap="flat" cmpd="sng">
            <a:solidFill>
              <a:schemeClr val="dk2"/>
            </a:solidFill>
            <a:prstDash val="solid"/>
            <a:round/>
            <a:headEnd type="stealth" w="med" len="med"/>
            <a:tailEnd type="stealth" w="med" len="med"/>
          </a:ln>
        </p:spPr>
      </p:cxnSp>
      <p:cxnSp>
        <p:nvCxnSpPr>
          <p:cNvPr id="232" name="Google Shape;232;p11">
            <a:extLst>
              <a:ext uri="{FF2B5EF4-FFF2-40B4-BE49-F238E27FC236}">
                <a16:creationId xmlns:a16="http://schemas.microsoft.com/office/drawing/2014/main" id="{4BECB106-76CF-54F1-426F-A5A7BAA9DACA}"/>
              </a:ext>
            </a:extLst>
          </p:cNvPr>
          <p:cNvCxnSpPr>
            <a:stCxn id="233" idx="1"/>
            <a:endCxn id="220" idx="3"/>
          </p:cNvCxnSpPr>
          <p:nvPr/>
        </p:nvCxnSpPr>
        <p:spPr>
          <a:xfrm rot="10800000">
            <a:off x="2893500" y="3007500"/>
            <a:ext cx="395400" cy="0"/>
          </a:xfrm>
          <a:prstGeom prst="straightConnector1">
            <a:avLst/>
          </a:prstGeom>
          <a:noFill/>
          <a:ln w="9525" cap="flat" cmpd="sng">
            <a:solidFill>
              <a:schemeClr val="dk2"/>
            </a:solidFill>
            <a:prstDash val="solid"/>
            <a:round/>
            <a:headEnd type="stealth" w="med" len="med"/>
            <a:tailEnd type="stealth" w="med" len="med"/>
          </a:ln>
        </p:spPr>
      </p:cxnSp>
      <p:sp>
        <p:nvSpPr>
          <p:cNvPr id="233" name="Google Shape;233;p11">
            <a:extLst>
              <a:ext uri="{FF2B5EF4-FFF2-40B4-BE49-F238E27FC236}">
                <a16:creationId xmlns:a16="http://schemas.microsoft.com/office/drawing/2014/main" id="{038A614D-5055-FDB3-1BB5-8FDDC03C651E}"/>
              </a:ext>
            </a:extLst>
          </p:cNvPr>
          <p:cNvSpPr/>
          <p:nvPr/>
        </p:nvSpPr>
        <p:spPr>
          <a:xfrm>
            <a:off x="3288900" y="2192700"/>
            <a:ext cx="444000" cy="1629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Georgia"/>
              <a:ea typeface="Georgia"/>
              <a:cs typeface="Georgia"/>
              <a:sym typeface="Georgia"/>
            </a:endParaRPr>
          </a:p>
        </p:txBody>
      </p:sp>
      <p:sp>
        <p:nvSpPr>
          <p:cNvPr id="234" name="Google Shape;234;p11">
            <a:extLst>
              <a:ext uri="{FF2B5EF4-FFF2-40B4-BE49-F238E27FC236}">
                <a16:creationId xmlns:a16="http://schemas.microsoft.com/office/drawing/2014/main" id="{C15A3231-6D5D-ACC9-A312-A50BDDCFEFA1}"/>
              </a:ext>
            </a:extLst>
          </p:cNvPr>
          <p:cNvSpPr txBox="1"/>
          <p:nvPr/>
        </p:nvSpPr>
        <p:spPr>
          <a:xfrm>
            <a:off x="3046075" y="2667725"/>
            <a:ext cx="975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Georgia"/>
                <a:ea typeface="Georgia"/>
                <a:cs typeface="Georgia"/>
                <a:sym typeface="Georgia"/>
              </a:rPr>
              <a:t>Input</a:t>
            </a:r>
            <a:endParaRPr sz="1200" b="1" i="0" u="none" strike="noStrike" cap="none" dirty="0">
              <a:solidFill>
                <a:schemeClr val="dk1"/>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Georgia"/>
                <a:ea typeface="Georgia"/>
                <a:cs typeface="Georgia"/>
                <a:sym typeface="Georgia"/>
              </a:rPr>
              <a:t>Buffer</a:t>
            </a:r>
            <a:endParaRPr sz="1400" b="0" i="0" u="none" strike="noStrike" cap="none" dirty="0">
              <a:solidFill>
                <a:srgbClr val="000000"/>
              </a:solidFill>
              <a:latin typeface="Arial"/>
              <a:ea typeface="Arial"/>
              <a:cs typeface="Arial"/>
              <a:sym typeface="Arial"/>
            </a:endParaRPr>
          </a:p>
        </p:txBody>
      </p:sp>
      <p:sp>
        <p:nvSpPr>
          <p:cNvPr id="235" name="Google Shape;235;p11">
            <a:extLst>
              <a:ext uri="{FF2B5EF4-FFF2-40B4-BE49-F238E27FC236}">
                <a16:creationId xmlns:a16="http://schemas.microsoft.com/office/drawing/2014/main" id="{208DBD3D-F13F-2AA6-FF84-53A3028D8FFA}"/>
              </a:ext>
            </a:extLst>
          </p:cNvPr>
          <p:cNvSpPr/>
          <p:nvPr/>
        </p:nvSpPr>
        <p:spPr>
          <a:xfrm>
            <a:off x="3919026" y="27439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6" name="Google Shape;236;p11">
            <a:extLst>
              <a:ext uri="{FF2B5EF4-FFF2-40B4-BE49-F238E27FC236}">
                <a16:creationId xmlns:a16="http://schemas.microsoft.com/office/drawing/2014/main" id="{92A6CBCA-C479-0255-C6D7-5E0E644A6F32}"/>
              </a:ext>
            </a:extLst>
          </p:cNvPr>
          <p:cNvSpPr/>
          <p:nvPr/>
        </p:nvSpPr>
        <p:spPr>
          <a:xfrm>
            <a:off x="3919063" y="314988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7" name="Google Shape;237;p11">
            <a:extLst>
              <a:ext uri="{FF2B5EF4-FFF2-40B4-BE49-F238E27FC236}">
                <a16:creationId xmlns:a16="http://schemas.microsoft.com/office/drawing/2014/main" id="{00615C07-F94D-0E13-5067-58EBC17DC8D1}"/>
              </a:ext>
            </a:extLst>
          </p:cNvPr>
          <p:cNvSpPr/>
          <p:nvPr/>
        </p:nvSpPr>
        <p:spPr>
          <a:xfrm>
            <a:off x="391906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8" name="Google Shape;238;p11">
            <a:extLst>
              <a:ext uri="{FF2B5EF4-FFF2-40B4-BE49-F238E27FC236}">
                <a16:creationId xmlns:a16="http://schemas.microsoft.com/office/drawing/2014/main" id="{921E715A-61EE-42D8-EE47-0E390C3E932A}"/>
              </a:ext>
            </a:extLst>
          </p:cNvPr>
          <p:cNvSpPr/>
          <p:nvPr/>
        </p:nvSpPr>
        <p:spPr>
          <a:xfrm>
            <a:off x="4329826"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39" name="Google Shape;239;p11">
            <a:extLst>
              <a:ext uri="{FF2B5EF4-FFF2-40B4-BE49-F238E27FC236}">
                <a16:creationId xmlns:a16="http://schemas.microsoft.com/office/drawing/2014/main" id="{7340E94D-4B0A-A4B3-5D46-5C7053121D26}"/>
              </a:ext>
            </a:extLst>
          </p:cNvPr>
          <p:cNvSpPr/>
          <p:nvPr/>
        </p:nvSpPr>
        <p:spPr>
          <a:xfrm>
            <a:off x="5562076"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2" name="Google Shape;242;p11">
            <a:extLst>
              <a:ext uri="{FF2B5EF4-FFF2-40B4-BE49-F238E27FC236}">
                <a16:creationId xmlns:a16="http://schemas.microsoft.com/office/drawing/2014/main" id="{25F7D080-C357-8154-A857-4D0F6D0FF8A9}"/>
              </a:ext>
            </a:extLst>
          </p:cNvPr>
          <p:cNvSpPr/>
          <p:nvPr/>
        </p:nvSpPr>
        <p:spPr>
          <a:xfrm>
            <a:off x="474056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3" name="Google Shape;243;p11">
            <a:extLst>
              <a:ext uri="{FF2B5EF4-FFF2-40B4-BE49-F238E27FC236}">
                <a16:creationId xmlns:a16="http://schemas.microsoft.com/office/drawing/2014/main" id="{D9480957-D72A-49E1-CA6E-8566AE1F0D99}"/>
              </a:ext>
            </a:extLst>
          </p:cNvPr>
          <p:cNvSpPr/>
          <p:nvPr/>
        </p:nvSpPr>
        <p:spPr>
          <a:xfrm>
            <a:off x="5151313" y="35558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4" name="Google Shape;244;p11">
            <a:extLst>
              <a:ext uri="{FF2B5EF4-FFF2-40B4-BE49-F238E27FC236}">
                <a16:creationId xmlns:a16="http://schemas.microsoft.com/office/drawing/2014/main" id="{75F16DF1-6A50-A959-02EA-D1CC01A22AD0}"/>
              </a:ext>
            </a:extLst>
          </p:cNvPr>
          <p:cNvSpPr/>
          <p:nvPr/>
        </p:nvSpPr>
        <p:spPr>
          <a:xfrm>
            <a:off x="3919051" y="233793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5" name="Google Shape;245;p11">
            <a:extLst>
              <a:ext uri="{FF2B5EF4-FFF2-40B4-BE49-F238E27FC236}">
                <a16:creationId xmlns:a16="http://schemas.microsoft.com/office/drawing/2014/main" id="{648EB485-233E-9F73-A963-FDB68D2918F7}"/>
              </a:ext>
            </a:extLst>
          </p:cNvPr>
          <p:cNvSpPr/>
          <p:nvPr/>
        </p:nvSpPr>
        <p:spPr>
          <a:xfrm>
            <a:off x="3919001" y="19319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6" name="Google Shape;246;p11">
            <a:extLst>
              <a:ext uri="{FF2B5EF4-FFF2-40B4-BE49-F238E27FC236}">
                <a16:creationId xmlns:a16="http://schemas.microsoft.com/office/drawing/2014/main" id="{70776EA7-80E0-1FDD-D068-28CD49EF563E}"/>
              </a:ext>
            </a:extLst>
          </p:cNvPr>
          <p:cNvSpPr/>
          <p:nvPr/>
        </p:nvSpPr>
        <p:spPr>
          <a:xfrm>
            <a:off x="4329813" y="274463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7" name="Google Shape;247;p11">
            <a:extLst>
              <a:ext uri="{FF2B5EF4-FFF2-40B4-BE49-F238E27FC236}">
                <a16:creationId xmlns:a16="http://schemas.microsoft.com/office/drawing/2014/main" id="{6EF01762-EF05-593B-EFD4-60305F90D8E5}"/>
              </a:ext>
            </a:extLst>
          </p:cNvPr>
          <p:cNvSpPr/>
          <p:nvPr/>
        </p:nvSpPr>
        <p:spPr>
          <a:xfrm>
            <a:off x="4329851" y="31506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8" name="Google Shape;248;p11">
            <a:extLst>
              <a:ext uri="{FF2B5EF4-FFF2-40B4-BE49-F238E27FC236}">
                <a16:creationId xmlns:a16="http://schemas.microsoft.com/office/drawing/2014/main" id="{489B26F2-9385-6A91-642B-FAF510FA6551}"/>
              </a:ext>
            </a:extLst>
          </p:cNvPr>
          <p:cNvSpPr/>
          <p:nvPr/>
        </p:nvSpPr>
        <p:spPr>
          <a:xfrm>
            <a:off x="4329838" y="233866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49" name="Google Shape;249;p11">
            <a:extLst>
              <a:ext uri="{FF2B5EF4-FFF2-40B4-BE49-F238E27FC236}">
                <a16:creationId xmlns:a16="http://schemas.microsoft.com/office/drawing/2014/main" id="{CC307FDE-0EBB-EA60-18BF-AFF92A0FB8FD}"/>
              </a:ext>
            </a:extLst>
          </p:cNvPr>
          <p:cNvSpPr/>
          <p:nvPr/>
        </p:nvSpPr>
        <p:spPr>
          <a:xfrm>
            <a:off x="4329788" y="1932688"/>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0" name="Google Shape;250;p11">
            <a:extLst>
              <a:ext uri="{FF2B5EF4-FFF2-40B4-BE49-F238E27FC236}">
                <a16:creationId xmlns:a16="http://schemas.microsoft.com/office/drawing/2014/main" id="{23CC817F-FF8E-A8F3-EA31-35AD66923C3C}"/>
              </a:ext>
            </a:extLst>
          </p:cNvPr>
          <p:cNvSpPr/>
          <p:nvPr/>
        </p:nvSpPr>
        <p:spPr>
          <a:xfrm>
            <a:off x="4719126" y="274462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1" name="Google Shape;251;p11">
            <a:extLst>
              <a:ext uri="{FF2B5EF4-FFF2-40B4-BE49-F238E27FC236}">
                <a16:creationId xmlns:a16="http://schemas.microsoft.com/office/drawing/2014/main" id="{8C63F626-68B2-F1A5-62A0-3128A95BA022}"/>
              </a:ext>
            </a:extLst>
          </p:cNvPr>
          <p:cNvSpPr/>
          <p:nvPr/>
        </p:nvSpPr>
        <p:spPr>
          <a:xfrm>
            <a:off x="4719163" y="315060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2" name="Google Shape;252;p11">
            <a:extLst>
              <a:ext uri="{FF2B5EF4-FFF2-40B4-BE49-F238E27FC236}">
                <a16:creationId xmlns:a16="http://schemas.microsoft.com/office/drawing/2014/main" id="{D93A2F8D-794D-AF5D-19D7-D475880054CC}"/>
              </a:ext>
            </a:extLst>
          </p:cNvPr>
          <p:cNvSpPr/>
          <p:nvPr/>
        </p:nvSpPr>
        <p:spPr>
          <a:xfrm>
            <a:off x="4719151" y="23386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3" name="Google Shape;253;p11">
            <a:extLst>
              <a:ext uri="{FF2B5EF4-FFF2-40B4-BE49-F238E27FC236}">
                <a16:creationId xmlns:a16="http://schemas.microsoft.com/office/drawing/2014/main" id="{075B794F-1038-C57A-3F70-B30AB1B95260}"/>
              </a:ext>
            </a:extLst>
          </p:cNvPr>
          <p:cNvSpPr/>
          <p:nvPr/>
        </p:nvSpPr>
        <p:spPr>
          <a:xfrm>
            <a:off x="4719101" y="19326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4" name="Google Shape;254;p11">
            <a:extLst>
              <a:ext uri="{FF2B5EF4-FFF2-40B4-BE49-F238E27FC236}">
                <a16:creationId xmlns:a16="http://schemas.microsoft.com/office/drawing/2014/main" id="{AFC25311-AD54-E7D9-31DE-8D4B83BAB569}"/>
              </a:ext>
            </a:extLst>
          </p:cNvPr>
          <p:cNvSpPr/>
          <p:nvPr/>
        </p:nvSpPr>
        <p:spPr>
          <a:xfrm>
            <a:off x="5151313" y="315062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5" name="Google Shape;255;p11">
            <a:extLst>
              <a:ext uri="{FF2B5EF4-FFF2-40B4-BE49-F238E27FC236}">
                <a16:creationId xmlns:a16="http://schemas.microsoft.com/office/drawing/2014/main" id="{22D96289-B1AB-6FE1-4077-830FEC4B2BAF}"/>
              </a:ext>
            </a:extLst>
          </p:cNvPr>
          <p:cNvSpPr/>
          <p:nvPr/>
        </p:nvSpPr>
        <p:spPr>
          <a:xfrm>
            <a:off x="5151313" y="19329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6" name="Google Shape;256;p11">
            <a:extLst>
              <a:ext uri="{FF2B5EF4-FFF2-40B4-BE49-F238E27FC236}">
                <a16:creationId xmlns:a16="http://schemas.microsoft.com/office/drawing/2014/main" id="{1F2FC7B5-0C65-3D31-838E-9F2D05328457}"/>
              </a:ext>
            </a:extLst>
          </p:cNvPr>
          <p:cNvSpPr/>
          <p:nvPr/>
        </p:nvSpPr>
        <p:spPr>
          <a:xfrm>
            <a:off x="5562063" y="3149913"/>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7" name="Google Shape;257;p11">
            <a:extLst>
              <a:ext uri="{FF2B5EF4-FFF2-40B4-BE49-F238E27FC236}">
                <a16:creationId xmlns:a16="http://schemas.microsoft.com/office/drawing/2014/main" id="{3621E506-B6BE-8086-0097-6297ED030B35}"/>
              </a:ext>
            </a:extLst>
          </p:cNvPr>
          <p:cNvSpPr/>
          <p:nvPr/>
        </p:nvSpPr>
        <p:spPr>
          <a:xfrm>
            <a:off x="5151326" y="27442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8" name="Google Shape;258;p11">
            <a:extLst>
              <a:ext uri="{FF2B5EF4-FFF2-40B4-BE49-F238E27FC236}">
                <a16:creationId xmlns:a16="http://schemas.microsoft.com/office/drawing/2014/main" id="{75341333-0E79-2973-BBFC-69E99045CE5E}"/>
              </a:ext>
            </a:extLst>
          </p:cNvPr>
          <p:cNvSpPr/>
          <p:nvPr/>
        </p:nvSpPr>
        <p:spPr>
          <a:xfrm>
            <a:off x="5151326" y="23384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59" name="Google Shape;259;p11">
            <a:extLst>
              <a:ext uri="{FF2B5EF4-FFF2-40B4-BE49-F238E27FC236}">
                <a16:creationId xmlns:a16="http://schemas.microsoft.com/office/drawing/2014/main" id="{161B0935-37A0-5870-233A-BBD0E558E613}"/>
              </a:ext>
            </a:extLst>
          </p:cNvPr>
          <p:cNvSpPr/>
          <p:nvPr/>
        </p:nvSpPr>
        <p:spPr>
          <a:xfrm>
            <a:off x="5562076" y="27439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60" name="Google Shape;260;p11">
            <a:extLst>
              <a:ext uri="{FF2B5EF4-FFF2-40B4-BE49-F238E27FC236}">
                <a16:creationId xmlns:a16="http://schemas.microsoft.com/office/drawing/2014/main" id="{C92CEF30-781E-C198-868A-2ACCE1B60462}"/>
              </a:ext>
            </a:extLst>
          </p:cNvPr>
          <p:cNvSpPr/>
          <p:nvPr/>
        </p:nvSpPr>
        <p:spPr>
          <a:xfrm>
            <a:off x="5562076" y="2338676"/>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sp>
        <p:nvSpPr>
          <p:cNvPr id="261" name="Google Shape;261;p11">
            <a:extLst>
              <a:ext uri="{FF2B5EF4-FFF2-40B4-BE49-F238E27FC236}">
                <a16:creationId xmlns:a16="http://schemas.microsoft.com/office/drawing/2014/main" id="{5C57F4E8-845F-8EEB-6BF5-040A0E5CEAA0}"/>
              </a:ext>
            </a:extLst>
          </p:cNvPr>
          <p:cNvSpPr/>
          <p:nvPr/>
        </p:nvSpPr>
        <p:spPr>
          <a:xfrm>
            <a:off x="5562076" y="1933051"/>
            <a:ext cx="274200" cy="27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Georgia"/>
              <a:ea typeface="Georgia"/>
              <a:cs typeface="Georgia"/>
              <a:sym typeface="Georgia"/>
            </a:endParaRPr>
          </a:p>
        </p:txBody>
      </p:sp>
      <p:cxnSp>
        <p:nvCxnSpPr>
          <p:cNvPr id="262" name="Google Shape;262;p11">
            <a:extLst>
              <a:ext uri="{FF2B5EF4-FFF2-40B4-BE49-F238E27FC236}">
                <a16:creationId xmlns:a16="http://schemas.microsoft.com/office/drawing/2014/main" id="{49A397D4-226E-BC92-AE96-76E76C7D84E6}"/>
              </a:ext>
            </a:extLst>
          </p:cNvPr>
          <p:cNvCxnSpPr>
            <a:stCxn id="220" idx="3"/>
            <a:endCxn id="230" idx="1"/>
          </p:cNvCxnSpPr>
          <p:nvPr/>
        </p:nvCxnSpPr>
        <p:spPr>
          <a:xfrm>
            <a:off x="2893413" y="3007500"/>
            <a:ext cx="609900" cy="1277100"/>
          </a:xfrm>
          <a:prstGeom prst="curvedConnector3">
            <a:avLst>
              <a:gd name="adj1" fmla="val 31999"/>
            </a:avLst>
          </a:prstGeom>
          <a:noFill/>
          <a:ln w="9525" cap="flat" cmpd="sng">
            <a:solidFill>
              <a:schemeClr val="dk2"/>
            </a:solidFill>
            <a:prstDash val="solid"/>
            <a:round/>
            <a:headEnd type="stealth" w="med" len="med"/>
            <a:tailEnd type="stealth" w="med" len="med"/>
          </a:ln>
        </p:spPr>
      </p:cxnSp>
      <p:cxnSp>
        <p:nvCxnSpPr>
          <p:cNvPr id="263" name="Google Shape;263;p11">
            <a:extLst>
              <a:ext uri="{FF2B5EF4-FFF2-40B4-BE49-F238E27FC236}">
                <a16:creationId xmlns:a16="http://schemas.microsoft.com/office/drawing/2014/main" id="{760EC5A5-36D3-F384-9D0E-50BE70DC8241}"/>
              </a:ext>
            </a:extLst>
          </p:cNvPr>
          <p:cNvCxnSpPr>
            <a:endCxn id="223" idx="3"/>
          </p:cNvCxnSpPr>
          <p:nvPr/>
        </p:nvCxnSpPr>
        <p:spPr>
          <a:xfrm rot="5400000">
            <a:off x="2476263" y="3409175"/>
            <a:ext cx="1216500" cy="382200"/>
          </a:xfrm>
          <a:prstGeom prst="curvedConnector2">
            <a:avLst/>
          </a:prstGeom>
          <a:noFill/>
          <a:ln w="9525" cap="flat" cmpd="sng">
            <a:solidFill>
              <a:schemeClr val="dk2"/>
            </a:solidFill>
            <a:prstDash val="solid"/>
            <a:round/>
            <a:headEnd type="stealth" w="med" len="med"/>
            <a:tailEnd type="stealth" w="med" len="med"/>
          </a:ln>
        </p:spPr>
      </p:cxnSp>
      <p:sp>
        <p:nvSpPr>
          <p:cNvPr id="264" name="Google Shape;264;p11">
            <a:extLst>
              <a:ext uri="{FF2B5EF4-FFF2-40B4-BE49-F238E27FC236}">
                <a16:creationId xmlns:a16="http://schemas.microsoft.com/office/drawing/2014/main" id="{D2975AD1-9F64-3017-016A-BD976963CF95}"/>
              </a:ext>
            </a:extLst>
          </p:cNvPr>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講者：葉仲勛</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3" name="箭號: 向右 2">
            <a:extLst>
              <a:ext uri="{FF2B5EF4-FFF2-40B4-BE49-F238E27FC236}">
                <a16:creationId xmlns:a16="http://schemas.microsoft.com/office/drawing/2014/main" id="{76D6B7DE-B111-F4D9-8860-C8F87E802EF4}"/>
              </a:ext>
            </a:extLst>
          </p:cNvPr>
          <p:cNvSpPr/>
          <p:nvPr/>
        </p:nvSpPr>
        <p:spPr>
          <a:xfrm rot="20942895">
            <a:off x="2871643" y="1504033"/>
            <a:ext cx="829789" cy="26922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向右 3">
            <a:extLst>
              <a:ext uri="{FF2B5EF4-FFF2-40B4-BE49-F238E27FC236}">
                <a16:creationId xmlns:a16="http://schemas.microsoft.com/office/drawing/2014/main" id="{31625E38-058B-451C-1EBE-8397597A61ED}"/>
              </a:ext>
            </a:extLst>
          </p:cNvPr>
          <p:cNvSpPr/>
          <p:nvPr/>
        </p:nvSpPr>
        <p:spPr>
          <a:xfrm rot="14364560">
            <a:off x="2503892" y="3585242"/>
            <a:ext cx="1299781" cy="26224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箭號: 向右 4">
            <a:extLst>
              <a:ext uri="{FF2B5EF4-FFF2-40B4-BE49-F238E27FC236}">
                <a16:creationId xmlns:a16="http://schemas.microsoft.com/office/drawing/2014/main" id="{FA0C73A1-BC65-4EDA-6108-20568A6F2137}"/>
              </a:ext>
            </a:extLst>
          </p:cNvPr>
          <p:cNvSpPr/>
          <p:nvPr/>
        </p:nvSpPr>
        <p:spPr>
          <a:xfrm rot="19084868">
            <a:off x="2677290" y="3820647"/>
            <a:ext cx="999157" cy="2629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Google Shape;241;p11">
            <a:extLst>
              <a:ext uri="{FF2B5EF4-FFF2-40B4-BE49-F238E27FC236}">
                <a16:creationId xmlns:a16="http://schemas.microsoft.com/office/drawing/2014/main" id="{31F08009-71A2-6149-1F1E-4DC08FAC7F17}"/>
              </a:ext>
            </a:extLst>
          </p:cNvPr>
          <p:cNvSpPr txBox="1"/>
          <p:nvPr/>
        </p:nvSpPr>
        <p:spPr>
          <a:xfrm>
            <a:off x="6494276" y="819875"/>
            <a:ext cx="3812400" cy="68015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US" sz="2800" b="0" i="0" u="none" strike="noStrike" cap="none" dirty="0">
                <a:solidFill>
                  <a:schemeClr val="dk1"/>
                </a:solidFill>
                <a:latin typeface="Arial"/>
                <a:ea typeface="Arial"/>
                <a:cs typeface="Arial"/>
                <a:sym typeface="Arial"/>
              </a:rPr>
              <a:t>Layer</a:t>
            </a:r>
            <a:r>
              <a:rPr lang="en-US" sz="2800" dirty="0">
                <a:solidFill>
                  <a:schemeClr val="dk1"/>
                </a:solidFill>
              </a:rPr>
              <a:t>1</a:t>
            </a:r>
            <a:endParaRPr sz="2400" b="0" i="0" u="none" strike="noStrike" cap="none" dirty="0">
              <a:solidFill>
                <a:schemeClr val="dk1"/>
              </a:solidFill>
              <a:latin typeface="Arial"/>
              <a:ea typeface="Arial"/>
              <a:cs typeface="Arial"/>
              <a:sym typeface="Arial"/>
            </a:endParaRPr>
          </a:p>
        </p:txBody>
      </p:sp>
      <p:pic>
        <p:nvPicPr>
          <p:cNvPr id="10" name="音訊 9">
            <a:hlinkClick r:id="" action="ppaction://media"/>
            <a:extLst>
              <a:ext uri="{FF2B5EF4-FFF2-40B4-BE49-F238E27FC236}">
                <a16:creationId xmlns:a16="http://schemas.microsoft.com/office/drawing/2014/main" id="{C0B246E0-71A1-8244-2187-3FFCAC81FED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794865420"/>
      </p:ext>
    </p:extLst>
  </p:cSld>
  <p:clrMapOvr>
    <a:masterClrMapping/>
  </p:clrMapOvr>
  <mc:AlternateContent xmlns:mc="http://schemas.openxmlformats.org/markup-compatibility/2006">
    <mc:Choice xmlns:p14="http://schemas.microsoft.com/office/powerpoint/2010/main" Requires="p14">
      <p:transition spd="slow" p14:dur="2000" advTm="11062"/>
    </mc:Choice>
    <mc:Fallback>
      <p:transition spd="slow" advTm="11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32ac6c9b1ca_1_7"/>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EPU Control</a:t>
            </a:r>
            <a:endParaRPr/>
          </a:p>
        </p:txBody>
      </p:sp>
      <p:sp>
        <p:nvSpPr>
          <p:cNvPr id="270" name="Google Shape;270;g32ac6c9b1ca_1_7"/>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14</a:t>
            </a:fld>
            <a:endParaRPr/>
          </a:p>
        </p:txBody>
      </p:sp>
      <p:sp>
        <p:nvSpPr>
          <p:cNvPr id="271" name="Google Shape;271;g32ac6c9b1ca_1_7"/>
          <p:cNvSpPr txBox="1">
            <a:spLocks noGrp="1"/>
          </p:cNvSpPr>
          <p:nvPr>
            <p:ph type="body" idx="1"/>
          </p:nvPr>
        </p:nvSpPr>
        <p:spPr>
          <a:xfrm>
            <a:off x="299225" y="1001100"/>
            <a:ext cx="3391500" cy="3717900"/>
          </a:xfrm>
          <a:prstGeom prst="rect">
            <a:avLst/>
          </a:prstGeom>
          <a:noFill/>
          <a:ln>
            <a:noFill/>
          </a:ln>
        </p:spPr>
        <p:txBody>
          <a:bodyPr spcFirstLastPara="1" wrap="square" lIns="91425" tIns="91425" rIns="91425" bIns="91425" anchor="t" anchorCtr="0">
            <a:normAutofit fontScale="92500" lnSpcReduction="10000"/>
          </a:bodyPr>
          <a:lstStyle/>
          <a:p>
            <a:pPr marL="457200" lvl="0" indent="-342900" algn="l" rtl="0">
              <a:lnSpc>
                <a:spcPct val="115000"/>
              </a:lnSpc>
              <a:spcBef>
                <a:spcPts val="0"/>
              </a:spcBef>
              <a:spcAft>
                <a:spcPts val="0"/>
              </a:spcAft>
              <a:buSzPct val="108108"/>
              <a:buChar char="●"/>
            </a:pPr>
            <a:r>
              <a:rPr lang="en-US" dirty="0"/>
              <a:t>layer0 FSM</a:t>
            </a:r>
            <a:endParaRPr dirty="0"/>
          </a:p>
          <a:p>
            <a:pPr marL="0" lvl="0" indent="0" algn="l" rtl="0">
              <a:lnSpc>
                <a:spcPct val="115000"/>
              </a:lnSpc>
              <a:spcBef>
                <a:spcPts val="0"/>
              </a:spcBef>
              <a:spcAft>
                <a:spcPts val="0"/>
              </a:spcAft>
              <a:buSzPct val="108108"/>
              <a:buNone/>
            </a:pPr>
            <a:r>
              <a:rPr lang="en-US" dirty="0"/>
              <a:t>1.The system retrieves 25 pieces of data from SRAM, then calculate convolution.</a:t>
            </a:r>
            <a:endParaRPr dirty="0"/>
          </a:p>
          <a:p>
            <a:pPr marL="0" lvl="0" indent="0" algn="l" rtl="0">
              <a:lnSpc>
                <a:spcPct val="115000"/>
              </a:lnSpc>
              <a:spcBef>
                <a:spcPts val="1200"/>
              </a:spcBef>
              <a:spcAft>
                <a:spcPts val="0"/>
              </a:spcAft>
              <a:buSzPct val="108108"/>
              <a:buNone/>
            </a:pPr>
            <a:r>
              <a:rPr lang="en-US" dirty="0"/>
              <a:t>2.After processing every </a:t>
            </a:r>
            <a:r>
              <a:rPr lang="en-US" dirty="0">
                <a:solidFill>
                  <a:srgbClr val="FF0000"/>
                </a:solidFill>
              </a:rPr>
              <a:t>2 rows</a:t>
            </a:r>
            <a:r>
              <a:rPr lang="en-US" dirty="0"/>
              <a:t>, the data is max-pooled, </a:t>
            </a:r>
            <a:r>
              <a:rPr lang="en-US" dirty="0" err="1"/>
              <a:t>requantized</a:t>
            </a:r>
            <a:r>
              <a:rPr lang="en-US" dirty="0"/>
              <a:t>, and stored back into the SRAM.</a:t>
            </a:r>
            <a:endParaRPr dirty="0"/>
          </a:p>
          <a:p>
            <a:pPr marL="0" lvl="0" indent="0" algn="l" rtl="0">
              <a:lnSpc>
                <a:spcPct val="115000"/>
              </a:lnSpc>
              <a:spcBef>
                <a:spcPts val="1200"/>
              </a:spcBef>
              <a:spcAft>
                <a:spcPts val="1200"/>
              </a:spcAft>
              <a:buSzPct val="108108"/>
              <a:buNone/>
            </a:pPr>
            <a:r>
              <a:rPr lang="en-US" dirty="0"/>
              <a:t>3.After convolving one image, the system processes the next until all are completed.</a:t>
            </a:r>
            <a:endParaRPr dirty="0"/>
          </a:p>
        </p:txBody>
      </p:sp>
      <p:pic>
        <p:nvPicPr>
          <p:cNvPr id="272" name="Google Shape;272;g32ac6c9b1ca_1_7"/>
          <p:cNvPicPr preferRelativeResize="0"/>
          <p:nvPr/>
        </p:nvPicPr>
        <p:blipFill rotWithShape="1">
          <a:blip r:embed="rId5">
            <a:alphaModFix/>
          </a:blip>
          <a:srcRect/>
          <a:stretch/>
        </p:blipFill>
        <p:spPr>
          <a:xfrm>
            <a:off x="3639053" y="840841"/>
            <a:ext cx="5382106" cy="4019176"/>
          </a:xfrm>
          <a:prstGeom prst="rect">
            <a:avLst/>
          </a:prstGeom>
          <a:noFill/>
          <a:ln>
            <a:noFill/>
          </a:ln>
        </p:spPr>
      </p:pic>
      <p:sp>
        <p:nvSpPr>
          <p:cNvPr id="273" name="Google Shape;273;g32ac6c9b1ca_1_7"/>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講者：葉仲勛</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17" name="音訊 16">
            <a:hlinkClick r:id="" action="ppaction://media"/>
            <a:extLst>
              <a:ext uri="{FF2B5EF4-FFF2-40B4-BE49-F238E27FC236}">
                <a16:creationId xmlns:a16="http://schemas.microsoft.com/office/drawing/2014/main" id="{FC5C573B-9969-8356-E5C3-45449E2CEB4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2049"/>
    </mc:Choice>
    <mc:Fallback>
      <p:transition spd="slow" advTm="32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2ac6c9b1ca_1_21"/>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EPU Control</a:t>
            </a:r>
            <a:endParaRPr/>
          </a:p>
        </p:txBody>
      </p:sp>
      <p:sp>
        <p:nvSpPr>
          <p:cNvPr id="279" name="Google Shape;279;g32ac6c9b1ca_1_21"/>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15</a:t>
            </a:fld>
            <a:endParaRPr/>
          </a:p>
        </p:txBody>
      </p:sp>
      <p:sp>
        <p:nvSpPr>
          <p:cNvPr id="280" name="Google Shape;280;g32ac6c9b1ca_1_21"/>
          <p:cNvSpPr txBox="1">
            <a:spLocks noGrp="1"/>
          </p:cNvSpPr>
          <p:nvPr>
            <p:ph type="body" idx="1"/>
          </p:nvPr>
        </p:nvSpPr>
        <p:spPr>
          <a:xfrm>
            <a:off x="299225" y="1001100"/>
            <a:ext cx="3451800" cy="3717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a:t> layer 2,3,4 FSM</a:t>
            </a:r>
            <a:endParaRPr dirty="0"/>
          </a:p>
          <a:p>
            <a:pPr marL="0" lvl="0" indent="0" algn="l" rtl="0">
              <a:lnSpc>
                <a:spcPct val="115000"/>
              </a:lnSpc>
              <a:spcBef>
                <a:spcPts val="1200"/>
              </a:spcBef>
              <a:spcAft>
                <a:spcPts val="0"/>
              </a:spcAft>
              <a:buSzPts val="1800"/>
              <a:buNone/>
            </a:pPr>
            <a:r>
              <a:rPr lang="en-US" dirty="0"/>
              <a:t>1.After processing </a:t>
            </a:r>
            <a:r>
              <a:rPr lang="en-US" dirty="0">
                <a:solidFill>
                  <a:srgbClr val="FF0000"/>
                </a:solidFill>
              </a:rPr>
              <a:t>2 rows</a:t>
            </a:r>
            <a:r>
              <a:rPr lang="en-US" dirty="0"/>
              <a:t>, the system </a:t>
            </a:r>
            <a:r>
              <a:rPr lang="en-US" dirty="0">
                <a:solidFill>
                  <a:srgbClr val="FF0000"/>
                </a:solidFill>
              </a:rPr>
              <a:t>switches input channels</a:t>
            </a:r>
            <a:r>
              <a:rPr lang="en-US" dirty="0"/>
              <a:t>, storing previous results in the </a:t>
            </a:r>
            <a:r>
              <a:rPr lang="en-US" dirty="0" err="1"/>
              <a:t>psum</a:t>
            </a:r>
            <a:r>
              <a:rPr lang="en-US" dirty="0"/>
              <a:t> buffer for later accumulation.</a:t>
            </a:r>
            <a:endParaRPr dirty="0"/>
          </a:p>
          <a:p>
            <a:pPr marL="0" lvl="0" indent="0" algn="l" rtl="0">
              <a:lnSpc>
                <a:spcPct val="115000"/>
              </a:lnSpc>
              <a:spcBef>
                <a:spcPts val="1200"/>
              </a:spcBef>
              <a:spcAft>
                <a:spcPts val="0"/>
              </a:spcAft>
              <a:buSzPts val="1800"/>
              <a:buNone/>
            </a:pPr>
            <a:r>
              <a:rPr lang="en-US" dirty="0"/>
              <a:t>2.The system processes </a:t>
            </a:r>
            <a:r>
              <a:rPr lang="en-US" dirty="0">
                <a:solidFill>
                  <a:srgbClr val="FF0000"/>
                </a:solidFill>
              </a:rPr>
              <a:t>all input channels </a:t>
            </a:r>
            <a:r>
              <a:rPr lang="en-US" dirty="0"/>
              <a:t>before switching weights.</a:t>
            </a:r>
            <a:endParaRPr dirty="0"/>
          </a:p>
          <a:p>
            <a:pPr marL="0" lvl="0" indent="0" algn="l" rtl="0">
              <a:lnSpc>
                <a:spcPct val="115000"/>
              </a:lnSpc>
              <a:spcBef>
                <a:spcPts val="1200"/>
              </a:spcBef>
              <a:spcAft>
                <a:spcPts val="1200"/>
              </a:spcAft>
              <a:buSzPts val="1800"/>
              <a:buNone/>
            </a:pPr>
            <a:endParaRPr dirty="0"/>
          </a:p>
        </p:txBody>
      </p:sp>
      <p:pic>
        <p:nvPicPr>
          <p:cNvPr id="281" name="Google Shape;281;g32ac6c9b1ca_1_21"/>
          <p:cNvPicPr preferRelativeResize="0"/>
          <p:nvPr/>
        </p:nvPicPr>
        <p:blipFill rotWithShape="1">
          <a:blip r:embed="rId5">
            <a:alphaModFix/>
          </a:blip>
          <a:srcRect/>
          <a:stretch/>
        </p:blipFill>
        <p:spPr>
          <a:xfrm>
            <a:off x="3751000" y="736200"/>
            <a:ext cx="4801226" cy="4166401"/>
          </a:xfrm>
          <a:prstGeom prst="rect">
            <a:avLst/>
          </a:prstGeom>
          <a:noFill/>
          <a:ln>
            <a:noFill/>
          </a:ln>
        </p:spPr>
      </p:pic>
      <p:sp>
        <p:nvSpPr>
          <p:cNvPr id="282" name="Google Shape;282;g32ac6c9b1ca_1_21"/>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講者：葉仲勛</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20" name="音訊 19">
            <a:hlinkClick r:id="" action="ppaction://media"/>
            <a:extLst>
              <a:ext uri="{FF2B5EF4-FFF2-40B4-BE49-F238E27FC236}">
                <a16:creationId xmlns:a16="http://schemas.microsoft.com/office/drawing/2014/main" id="{74A63C93-4276-4E33-1A74-DF052557218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686"/>
    </mc:Choice>
    <mc:Fallback>
      <p:transition spd="slow" advTm="22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32ac6c9b1ca_1_37"/>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Flow chart</a:t>
            </a:r>
            <a:endParaRPr/>
          </a:p>
        </p:txBody>
      </p:sp>
      <p:sp>
        <p:nvSpPr>
          <p:cNvPr id="288" name="Google Shape;288;g32ac6c9b1ca_1_37"/>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16</a:t>
            </a:fld>
            <a:endParaRPr/>
          </a:p>
        </p:txBody>
      </p:sp>
      <p:pic>
        <p:nvPicPr>
          <p:cNvPr id="289" name="Google Shape;289;g32ac6c9b1ca_1_37"/>
          <p:cNvPicPr preferRelativeResize="0"/>
          <p:nvPr/>
        </p:nvPicPr>
        <p:blipFill rotWithShape="1">
          <a:blip r:embed="rId3">
            <a:alphaModFix/>
          </a:blip>
          <a:srcRect/>
          <a:stretch/>
        </p:blipFill>
        <p:spPr>
          <a:xfrm>
            <a:off x="207575" y="1135971"/>
            <a:ext cx="8566180" cy="3622223"/>
          </a:xfrm>
          <a:prstGeom prst="rect">
            <a:avLst/>
          </a:prstGeom>
          <a:noFill/>
          <a:ln>
            <a:noFill/>
          </a:ln>
        </p:spPr>
      </p:pic>
      <p:sp>
        <p:nvSpPr>
          <p:cNvPr id="290" name="Google Shape;290;g32ac6c9b1ca_1_37"/>
          <p:cNvSpPr txBox="1"/>
          <p:nvPr/>
        </p:nvSpPr>
        <p:spPr>
          <a:xfrm>
            <a:off x="131450" y="736200"/>
            <a:ext cx="10515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8761D"/>
                </a:solidFill>
                <a:latin typeface="Arial"/>
                <a:ea typeface="Arial"/>
                <a:cs typeface="Arial"/>
                <a:sym typeface="Arial"/>
              </a:rPr>
              <a:t>Channel</a:t>
            </a:r>
            <a:endParaRPr sz="1800" b="0"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FF"/>
                </a:solidFill>
                <a:latin typeface="Arial"/>
                <a:ea typeface="Arial"/>
                <a:cs typeface="Arial"/>
                <a:sym typeface="Arial"/>
              </a:rPr>
              <a:t>Size</a:t>
            </a:r>
            <a:endParaRPr sz="1800" b="0" i="0" u="none" strike="noStrike" cap="none">
              <a:solidFill>
                <a:srgbClr val="0000FF"/>
              </a:solidFill>
              <a:latin typeface="Arial"/>
              <a:ea typeface="Arial"/>
              <a:cs typeface="Arial"/>
              <a:sym typeface="Arial"/>
            </a:endParaRPr>
          </a:p>
        </p:txBody>
      </p:sp>
      <p:sp>
        <p:nvSpPr>
          <p:cNvPr id="291" name="Google Shape;291;g32ac6c9b1ca_1_37"/>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講者：林弘偉</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2"/>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Clr>
                <a:schemeClr val="dk1"/>
              </a:buClr>
              <a:buSzPts val="2800"/>
              <a:buFont typeface="Arial"/>
              <a:buNone/>
            </a:pPr>
            <a:r>
              <a:rPr lang="en-US"/>
              <a:t>Flow chart</a:t>
            </a:r>
            <a:endParaRPr/>
          </a:p>
          <a:p>
            <a:pPr marL="0" lvl="0" indent="0" algn="ctr" rtl="0">
              <a:lnSpc>
                <a:spcPct val="100000"/>
              </a:lnSpc>
              <a:spcBef>
                <a:spcPts val="0"/>
              </a:spcBef>
              <a:spcAft>
                <a:spcPts val="0"/>
              </a:spcAft>
              <a:buSzPts val="2800"/>
              <a:buNone/>
            </a:pPr>
            <a:endParaRPr/>
          </a:p>
        </p:txBody>
      </p:sp>
      <p:sp>
        <p:nvSpPr>
          <p:cNvPr id="297" name="Google Shape;297;p12"/>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17</a:t>
            </a:fld>
            <a:endParaRPr/>
          </a:p>
        </p:txBody>
      </p:sp>
      <p:pic>
        <p:nvPicPr>
          <p:cNvPr id="298" name="Google Shape;298;p12"/>
          <p:cNvPicPr preferRelativeResize="0"/>
          <p:nvPr/>
        </p:nvPicPr>
        <p:blipFill rotWithShape="1">
          <a:blip r:embed="rId3">
            <a:alphaModFix/>
          </a:blip>
          <a:srcRect/>
          <a:stretch/>
        </p:blipFill>
        <p:spPr>
          <a:xfrm>
            <a:off x="0" y="1144355"/>
            <a:ext cx="9144003" cy="3741540"/>
          </a:xfrm>
          <a:prstGeom prst="rect">
            <a:avLst/>
          </a:prstGeom>
          <a:noFill/>
          <a:ln>
            <a:noFill/>
          </a:ln>
        </p:spPr>
      </p:pic>
      <p:sp>
        <p:nvSpPr>
          <p:cNvPr id="299" name="Google Shape;299;p12"/>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講者：林弘偉</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3252822ca40_0_0"/>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Psum buffer</a:t>
            </a:r>
            <a:endParaRPr/>
          </a:p>
        </p:txBody>
      </p:sp>
      <p:sp>
        <p:nvSpPr>
          <p:cNvPr id="305" name="Google Shape;305;g3252822ca40_0_0"/>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18</a:t>
            </a:fld>
            <a:endParaRPr/>
          </a:p>
        </p:txBody>
      </p:sp>
      <p:sp>
        <p:nvSpPr>
          <p:cNvPr id="306" name="Google Shape;306;g3252822ca40_0_0"/>
          <p:cNvSpPr txBox="1">
            <a:spLocks noGrp="1"/>
          </p:cNvSpPr>
          <p:nvPr>
            <p:ph type="body" idx="1"/>
          </p:nvPr>
        </p:nvSpPr>
        <p:spPr>
          <a:xfrm>
            <a:off x="466100" y="1117900"/>
            <a:ext cx="4395300" cy="26826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SzPct val="108108"/>
              <a:buNone/>
            </a:pPr>
            <a:r>
              <a:rPr lang="en-US"/>
              <a:t>Psum buffer size: 96x2x24 bits</a:t>
            </a:r>
            <a:endParaRPr/>
          </a:p>
          <a:p>
            <a:pPr marL="0" lvl="0" indent="0" algn="l" rtl="0">
              <a:lnSpc>
                <a:spcPct val="150000"/>
              </a:lnSpc>
              <a:spcBef>
                <a:spcPts val="0"/>
              </a:spcBef>
              <a:spcAft>
                <a:spcPts val="0"/>
              </a:spcAft>
              <a:buSzPct val="108108"/>
              <a:buNone/>
            </a:pPr>
            <a:r>
              <a:rPr lang="en-US"/>
              <a:t>Do Max pooling &amp; Requantization</a:t>
            </a:r>
            <a:endParaRPr/>
          </a:p>
          <a:p>
            <a:pPr marL="0" lvl="0" indent="0" algn="l" rtl="0">
              <a:lnSpc>
                <a:spcPct val="150000"/>
              </a:lnSpc>
              <a:spcBef>
                <a:spcPts val="0"/>
              </a:spcBef>
              <a:spcAft>
                <a:spcPts val="0"/>
              </a:spcAft>
              <a:buSzPct val="108108"/>
              <a:buNone/>
            </a:pPr>
            <a:r>
              <a:rPr lang="en-US"/>
              <a:t>Max pooling: compare and select</a:t>
            </a:r>
            <a:endParaRPr/>
          </a:p>
          <a:p>
            <a:pPr marL="0" lvl="0" indent="0" algn="l" rtl="0">
              <a:lnSpc>
                <a:spcPct val="150000"/>
              </a:lnSpc>
              <a:spcBef>
                <a:spcPts val="0"/>
              </a:spcBef>
              <a:spcAft>
                <a:spcPts val="0"/>
              </a:spcAft>
              <a:buSzPct val="108108"/>
              <a:buNone/>
            </a:pPr>
            <a:r>
              <a:rPr lang="en-US"/>
              <a:t>Requatization: quantize factor is decided by software</a:t>
            </a:r>
            <a:endParaRPr/>
          </a:p>
          <a:p>
            <a:pPr marL="0" lvl="0" indent="0" algn="l" rtl="0">
              <a:lnSpc>
                <a:spcPct val="150000"/>
              </a:lnSpc>
              <a:spcBef>
                <a:spcPts val="0"/>
              </a:spcBef>
              <a:spcAft>
                <a:spcPts val="0"/>
              </a:spcAft>
              <a:buSzPct val="108108"/>
              <a:buNone/>
            </a:pPr>
            <a:r>
              <a:rPr lang="en-US"/>
              <a:t>Rounding policy: RNE(round to nearest tie to even)</a:t>
            </a:r>
            <a:endParaRPr/>
          </a:p>
        </p:txBody>
      </p:sp>
      <p:pic>
        <p:nvPicPr>
          <p:cNvPr id="307" name="Google Shape;307;g3252822ca40_0_0"/>
          <p:cNvPicPr preferRelativeResize="0"/>
          <p:nvPr/>
        </p:nvPicPr>
        <p:blipFill rotWithShape="1">
          <a:blip r:embed="rId3">
            <a:alphaModFix/>
          </a:blip>
          <a:srcRect/>
          <a:stretch/>
        </p:blipFill>
        <p:spPr>
          <a:xfrm>
            <a:off x="4660025" y="888596"/>
            <a:ext cx="4244036" cy="3622221"/>
          </a:xfrm>
          <a:prstGeom prst="rect">
            <a:avLst/>
          </a:prstGeom>
          <a:noFill/>
          <a:ln>
            <a:noFill/>
          </a:ln>
        </p:spPr>
      </p:pic>
      <p:sp>
        <p:nvSpPr>
          <p:cNvPr id="308" name="Google Shape;308;g3252822ca40_0_0"/>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講者：林弘偉</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32be555c2a0_1_12"/>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Convolution Layer 1</a:t>
            </a:r>
            <a:endParaRPr/>
          </a:p>
        </p:txBody>
      </p:sp>
      <p:sp>
        <p:nvSpPr>
          <p:cNvPr id="314" name="Google Shape;314;g32be555c2a0_1_12"/>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19</a:t>
            </a:fld>
            <a:endParaRPr/>
          </a:p>
        </p:txBody>
      </p:sp>
      <p:sp>
        <p:nvSpPr>
          <p:cNvPr id="315" name="Google Shape;315;g32be555c2a0_1_12"/>
          <p:cNvSpPr txBox="1">
            <a:spLocks noGrp="1"/>
          </p:cNvSpPr>
          <p:nvPr>
            <p:ph type="body" idx="1"/>
          </p:nvPr>
        </p:nvSpPr>
        <p:spPr>
          <a:xfrm>
            <a:off x="454625" y="712808"/>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a:t>Input image size: 100x100</a:t>
            </a:r>
            <a:endParaRPr/>
          </a:p>
          <a:p>
            <a:pPr marL="0" lvl="0" indent="0" algn="l" rtl="0">
              <a:lnSpc>
                <a:spcPct val="115000"/>
              </a:lnSpc>
              <a:spcBef>
                <a:spcPts val="0"/>
              </a:spcBef>
              <a:spcAft>
                <a:spcPts val="0"/>
              </a:spcAft>
              <a:buSzPts val="1800"/>
              <a:buNone/>
            </a:pPr>
            <a:r>
              <a:rPr lang="en-US"/>
              <a:t>Input image channel: 1</a:t>
            </a:r>
            <a:endParaRPr/>
          </a:p>
          <a:p>
            <a:pPr marL="0" lvl="0" indent="0" algn="l" rtl="0">
              <a:lnSpc>
                <a:spcPct val="115000"/>
              </a:lnSpc>
              <a:spcBef>
                <a:spcPts val="0"/>
              </a:spcBef>
              <a:spcAft>
                <a:spcPts val="0"/>
              </a:spcAft>
              <a:buSzPts val="1800"/>
              <a:buNone/>
            </a:pPr>
            <a:r>
              <a:rPr lang="en-US"/>
              <a:t>100 Weights</a:t>
            </a:r>
            <a:endParaRPr/>
          </a:p>
          <a:p>
            <a:pPr marL="0" lvl="0" indent="0" algn="l" rtl="0">
              <a:lnSpc>
                <a:spcPct val="115000"/>
              </a:lnSpc>
              <a:spcBef>
                <a:spcPts val="0"/>
              </a:spcBef>
              <a:spcAft>
                <a:spcPts val="0"/>
              </a:spcAft>
              <a:buSzPts val="1800"/>
              <a:buNone/>
            </a:pPr>
            <a:r>
              <a:rPr lang="en-US"/>
              <a:t>4 Bias</a:t>
            </a:r>
            <a:endParaRPr/>
          </a:p>
          <a:p>
            <a:pPr marL="0" lvl="0" indent="0" algn="l" rtl="0">
              <a:lnSpc>
                <a:spcPct val="115000"/>
              </a:lnSpc>
              <a:spcBef>
                <a:spcPts val="0"/>
              </a:spcBef>
              <a:spcAft>
                <a:spcPts val="0"/>
              </a:spcAft>
              <a:buSzPts val="1800"/>
              <a:buNone/>
            </a:pPr>
            <a:r>
              <a:rPr lang="en-US"/>
              <a:t>Image buffer keeps 5x4, read 5x1</a:t>
            </a:r>
            <a:endParaRPr/>
          </a:p>
        </p:txBody>
      </p:sp>
      <p:sp>
        <p:nvSpPr>
          <p:cNvPr id="316" name="Google Shape;316;g32be555c2a0_1_12"/>
          <p:cNvSpPr txBox="1">
            <a:spLocks noGrp="1"/>
          </p:cNvSpPr>
          <p:nvPr>
            <p:ph type="body" idx="2"/>
          </p:nvPr>
        </p:nvSpPr>
        <p:spPr>
          <a:xfrm>
            <a:off x="5879927" y="750900"/>
            <a:ext cx="3264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a:t>After convolution: 96x96</a:t>
            </a:r>
            <a:endParaRPr/>
          </a:p>
          <a:p>
            <a:pPr marL="0" lvl="0" indent="0" algn="l" rtl="0">
              <a:lnSpc>
                <a:spcPct val="115000"/>
              </a:lnSpc>
              <a:spcBef>
                <a:spcPts val="0"/>
              </a:spcBef>
              <a:spcAft>
                <a:spcPts val="0"/>
              </a:spcAft>
              <a:buSzPts val="1800"/>
              <a:buNone/>
            </a:pPr>
            <a:r>
              <a:rPr lang="en-US"/>
              <a:t>Output image channel: 4</a:t>
            </a:r>
            <a:endParaRPr/>
          </a:p>
        </p:txBody>
      </p:sp>
      <p:pic>
        <p:nvPicPr>
          <p:cNvPr id="317" name="Google Shape;317;g32be555c2a0_1_12"/>
          <p:cNvPicPr preferRelativeResize="0"/>
          <p:nvPr/>
        </p:nvPicPr>
        <p:blipFill rotWithShape="1">
          <a:blip r:embed="rId3">
            <a:alphaModFix/>
          </a:blip>
          <a:srcRect/>
          <a:stretch/>
        </p:blipFill>
        <p:spPr>
          <a:xfrm>
            <a:off x="0" y="2227488"/>
            <a:ext cx="2952750" cy="2581275"/>
          </a:xfrm>
          <a:prstGeom prst="rect">
            <a:avLst/>
          </a:prstGeom>
          <a:noFill/>
          <a:ln>
            <a:noFill/>
          </a:ln>
        </p:spPr>
      </p:pic>
      <p:pic>
        <p:nvPicPr>
          <p:cNvPr id="318" name="Google Shape;318;g32be555c2a0_1_12"/>
          <p:cNvPicPr preferRelativeResize="0"/>
          <p:nvPr/>
        </p:nvPicPr>
        <p:blipFill rotWithShape="1">
          <a:blip r:embed="rId4">
            <a:alphaModFix/>
          </a:blip>
          <a:srcRect/>
          <a:stretch/>
        </p:blipFill>
        <p:spPr>
          <a:xfrm>
            <a:off x="3095625" y="2227488"/>
            <a:ext cx="2952750" cy="2581275"/>
          </a:xfrm>
          <a:prstGeom prst="rect">
            <a:avLst/>
          </a:prstGeom>
          <a:noFill/>
          <a:ln>
            <a:noFill/>
          </a:ln>
        </p:spPr>
      </p:pic>
      <p:pic>
        <p:nvPicPr>
          <p:cNvPr id="319" name="Google Shape;319;g32be555c2a0_1_12"/>
          <p:cNvPicPr preferRelativeResize="0"/>
          <p:nvPr/>
        </p:nvPicPr>
        <p:blipFill rotWithShape="1">
          <a:blip r:embed="rId5">
            <a:alphaModFix/>
          </a:blip>
          <a:srcRect/>
          <a:stretch/>
        </p:blipFill>
        <p:spPr>
          <a:xfrm>
            <a:off x="6141102" y="3131340"/>
            <a:ext cx="2952750" cy="773599"/>
          </a:xfrm>
          <a:prstGeom prst="rect">
            <a:avLst/>
          </a:prstGeom>
          <a:noFill/>
          <a:ln>
            <a:noFill/>
          </a:ln>
        </p:spPr>
      </p:pic>
      <p:cxnSp>
        <p:nvCxnSpPr>
          <p:cNvPr id="320" name="Google Shape;320;g32be555c2a0_1_12"/>
          <p:cNvCxnSpPr/>
          <p:nvPr/>
        </p:nvCxnSpPr>
        <p:spPr>
          <a:xfrm>
            <a:off x="2814425" y="3771600"/>
            <a:ext cx="689700" cy="0"/>
          </a:xfrm>
          <a:prstGeom prst="straightConnector1">
            <a:avLst/>
          </a:prstGeom>
          <a:noFill/>
          <a:ln w="9525" cap="flat" cmpd="sng">
            <a:solidFill>
              <a:schemeClr val="dk2"/>
            </a:solidFill>
            <a:prstDash val="solid"/>
            <a:round/>
            <a:headEnd type="none" w="sm" len="sm"/>
            <a:tailEnd type="triangle" w="med" len="med"/>
          </a:ln>
        </p:spPr>
      </p:cxnSp>
      <p:cxnSp>
        <p:nvCxnSpPr>
          <p:cNvPr id="321" name="Google Shape;321;g32be555c2a0_1_12"/>
          <p:cNvCxnSpPr/>
          <p:nvPr/>
        </p:nvCxnSpPr>
        <p:spPr>
          <a:xfrm>
            <a:off x="5879925" y="3631975"/>
            <a:ext cx="689700" cy="0"/>
          </a:xfrm>
          <a:prstGeom prst="straightConnector1">
            <a:avLst/>
          </a:prstGeom>
          <a:noFill/>
          <a:ln w="9525" cap="flat" cmpd="sng">
            <a:solidFill>
              <a:schemeClr val="dk2"/>
            </a:solidFill>
            <a:prstDash val="solid"/>
            <a:round/>
            <a:headEnd type="none" w="sm" len="sm"/>
            <a:tailEnd type="triangle" w="med" len="med"/>
          </a:ln>
        </p:spPr>
      </p:cxnSp>
      <p:sp>
        <p:nvSpPr>
          <p:cNvPr id="322" name="Google Shape;322;g32be555c2a0_1_12"/>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講者：葉秉澄</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Member</a:t>
            </a:r>
            <a:endParaRPr/>
          </a:p>
        </p:txBody>
      </p:sp>
      <p:pic>
        <p:nvPicPr>
          <p:cNvPr id="130" name="Google Shape;130;p2" descr="一張含有 人的臉孔, 人員, 下巴, 眉毛 的圖片&#10;&#10;自動產生的描述"/>
          <p:cNvPicPr preferRelativeResize="0"/>
          <p:nvPr/>
        </p:nvPicPr>
        <p:blipFill rotWithShape="1">
          <a:blip r:embed="rId3">
            <a:alphaModFix/>
          </a:blip>
          <a:srcRect l="3731" t="2324" r="3200"/>
          <a:stretch/>
        </p:blipFill>
        <p:spPr>
          <a:xfrm>
            <a:off x="3863850" y="1686850"/>
            <a:ext cx="1152525" cy="1600200"/>
          </a:xfrm>
          <a:prstGeom prst="rect">
            <a:avLst/>
          </a:prstGeom>
          <a:noFill/>
          <a:ln>
            <a:noFill/>
          </a:ln>
        </p:spPr>
      </p:pic>
      <p:pic>
        <p:nvPicPr>
          <p:cNvPr id="131" name="Google Shape;131;p2" descr="一張含有 人員, 脖子, 下巴, 人的臉孔 的圖片&#10;&#10;自動產生的描述"/>
          <p:cNvPicPr preferRelativeResize="0"/>
          <p:nvPr/>
        </p:nvPicPr>
        <p:blipFill rotWithShape="1">
          <a:blip r:embed="rId4">
            <a:alphaModFix/>
          </a:blip>
          <a:srcRect/>
          <a:stretch/>
        </p:blipFill>
        <p:spPr>
          <a:xfrm>
            <a:off x="354104" y="1658282"/>
            <a:ext cx="1152525" cy="1619250"/>
          </a:xfrm>
          <a:prstGeom prst="rect">
            <a:avLst/>
          </a:prstGeom>
          <a:noFill/>
          <a:ln>
            <a:noFill/>
          </a:ln>
        </p:spPr>
      </p:pic>
      <p:pic>
        <p:nvPicPr>
          <p:cNvPr id="132" name="Google Shape;132;p2" descr="一張含有 人員, 人的臉孔, 下巴, 脖子 的圖片&#10;&#10;自動產生的描述"/>
          <p:cNvPicPr preferRelativeResize="0"/>
          <p:nvPr/>
        </p:nvPicPr>
        <p:blipFill rotWithShape="1">
          <a:blip r:embed="rId5">
            <a:alphaModFix/>
          </a:blip>
          <a:srcRect/>
          <a:stretch/>
        </p:blipFill>
        <p:spPr>
          <a:xfrm>
            <a:off x="5627200" y="1658275"/>
            <a:ext cx="1352550" cy="1619250"/>
          </a:xfrm>
          <a:prstGeom prst="rect">
            <a:avLst/>
          </a:prstGeom>
          <a:noFill/>
          <a:ln>
            <a:noFill/>
          </a:ln>
        </p:spPr>
      </p:pic>
      <p:pic>
        <p:nvPicPr>
          <p:cNvPr id="133" name="Google Shape;133;p2" descr="一張含有 服裝, 人員, 人的臉孔, 下巴 的圖片&#10;&#10;自動產生的描述"/>
          <p:cNvPicPr preferRelativeResize="0"/>
          <p:nvPr/>
        </p:nvPicPr>
        <p:blipFill rotWithShape="1">
          <a:blip r:embed="rId6">
            <a:alphaModFix/>
          </a:blip>
          <a:srcRect/>
          <a:stretch/>
        </p:blipFill>
        <p:spPr>
          <a:xfrm>
            <a:off x="2108968" y="1667789"/>
            <a:ext cx="1152526" cy="1600201"/>
          </a:xfrm>
          <a:prstGeom prst="rect">
            <a:avLst/>
          </a:prstGeom>
          <a:noFill/>
          <a:ln>
            <a:noFill/>
          </a:ln>
        </p:spPr>
      </p:pic>
      <p:sp>
        <p:nvSpPr>
          <p:cNvPr id="134" name="Google Shape;134;p2"/>
          <p:cNvSpPr txBox="1"/>
          <p:nvPr/>
        </p:nvSpPr>
        <p:spPr>
          <a:xfrm>
            <a:off x="5715937" y="3635707"/>
            <a:ext cx="11751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電機所一年級</a:t>
            </a:r>
            <a:endParaRPr sz="12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N26130524</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林弘偉</a:t>
            </a:r>
            <a:endParaRPr sz="1200" b="0" i="0" u="none" strike="noStrike" cap="none">
              <a:solidFill>
                <a:srgbClr val="000000"/>
              </a:solidFill>
              <a:latin typeface="Times New Roman"/>
              <a:ea typeface="Times New Roman"/>
              <a:cs typeface="Times New Roman"/>
              <a:sym typeface="Times New Roman"/>
            </a:endParaRPr>
          </a:p>
        </p:txBody>
      </p:sp>
      <p:sp>
        <p:nvSpPr>
          <p:cNvPr id="135" name="Google Shape;135;p2"/>
          <p:cNvSpPr txBox="1"/>
          <p:nvPr/>
        </p:nvSpPr>
        <p:spPr>
          <a:xfrm>
            <a:off x="3863852" y="3635704"/>
            <a:ext cx="11460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電機所一年級</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N26131774</a:t>
            </a:r>
            <a:br>
              <a:rPr lang="en-US" sz="1400" b="0" i="0" u="none" strike="noStrike" cap="none">
                <a:solidFill>
                  <a:srgbClr val="000000"/>
                </a:solidFill>
                <a:latin typeface="Arial"/>
                <a:ea typeface="Arial"/>
                <a:cs typeface="Arial"/>
                <a:sym typeface="Arial"/>
              </a:rPr>
            </a:br>
            <a:r>
              <a:rPr lang="en-US" sz="1200" b="0" i="0" u="none" strike="noStrike" cap="none">
                <a:solidFill>
                  <a:srgbClr val="000000"/>
                </a:solidFill>
                <a:latin typeface="Times New Roman"/>
                <a:ea typeface="Times New Roman"/>
                <a:cs typeface="Times New Roman"/>
                <a:sym typeface="Times New Roman"/>
              </a:rPr>
              <a:t>葉仲勛</a:t>
            </a:r>
            <a:endParaRPr sz="1400" b="0" i="0" u="none" strike="noStrike" cap="none">
              <a:solidFill>
                <a:srgbClr val="000000"/>
              </a:solidFill>
              <a:latin typeface="Arial"/>
              <a:ea typeface="Arial"/>
              <a:cs typeface="Arial"/>
              <a:sym typeface="Arial"/>
            </a:endParaRPr>
          </a:p>
        </p:txBody>
      </p:sp>
      <p:sp>
        <p:nvSpPr>
          <p:cNvPr id="136" name="Google Shape;136;p2"/>
          <p:cNvSpPr txBox="1"/>
          <p:nvPr/>
        </p:nvSpPr>
        <p:spPr>
          <a:xfrm>
            <a:off x="1986624" y="3635632"/>
            <a:ext cx="13803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資訊所一年級</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P76131254</a:t>
            </a:r>
            <a:br>
              <a:rPr lang="en-US" sz="1400" b="0" i="0" u="none" strike="noStrike" cap="none">
                <a:solidFill>
                  <a:srgbClr val="000000"/>
                </a:solidFill>
                <a:latin typeface="Arial"/>
                <a:ea typeface="Arial"/>
                <a:cs typeface="Arial"/>
                <a:sym typeface="Arial"/>
              </a:rPr>
            </a:br>
            <a:r>
              <a:rPr lang="en-US" sz="1200" b="0" i="0" u="none" strike="noStrike" cap="none">
                <a:solidFill>
                  <a:srgbClr val="000000"/>
                </a:solidFill>
                <a:latin typeface="Times New Roman"/>
                <a:ea typeface="Times New Roman"/>
                <a:cs typeface="Times New Roman"/>
                <a:sym typeface="Times New Roman"/>
              </a:rPr>
              <a:t>章劉軒瑋</a:t>
            </a:r>
            <a:endParaRPr sz="1400" b="0" i="0" u="none" strike="noStrike" cap="none">
              <a:solidFill>
                <a:srgbClr val="000000"/>
              </a:solidFill>
              <a:latin typeface="Arial"/>
              <a:ea typeface="Arial"/>
              <a:cs typeface="Arial"/>
              <a:sym typeface="Arial"/>
            </a:endParaRPr>
          </a:p>
        </p:txBody>
      </p:sp>
      <p:sp>
        <p:nvSpPr>
          <p:cNvPr id="137" name="Google Shape;137;p2"/>
          <p:cNvSpPr txBox="1"/>
          <p:nvPr/>
        </p:nvSpPr>
        <p:spPr>
          <a:xfrm>
            <a:off x="240201" y="3635619"/>
            <a:ext cx="13803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晶片學程一年級</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M16131064</a:t>
            </a:r>
            <a:endParaRPr sz="12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李柏寬</a:t>
            </a:r>
            <a:endParaRPr sz="1400" b="0" i="0" u="none" strike="noStrike" cap="none">
              <a:solidFill>
                <a:srgbClr val="000000"/>
              </a:solidFill>
              <a:latin typeface="Arial"/>
              <a:ea typeface="Arial"/>
              <a:cs typeface="Arial"/>
              <a:sym typeface="Arial"/>
            </a:endParaRPr>
          </a:p>
        </p:txBody>
      </p:sp>
      <p:pic>
        <p:nvPicPr>
          <p:cNvPr id="138" name="Google Shape;138;p2"/>
          <p:cNvPicPr preferRelativeResize="0"/>
          <p:nvPr/>
        </p:nvPicPr>
        <p:blipFill rotWithShape="1">
          <a:blip r:embed="rId7">
            <a:alphaModFix/>
          </a:blip>
          <a:srcRect l="35633" t="2326" r="32067" b="41335"/>
          <a:stretch/>
        </p:blipFill>
        <p:spPr>
          <a:xfrm>
            <a:off x="7524188" y="1677324"/>
            <a:ext cx="1237765" cy="1619251"/>
          </a:xfrm>
          <a:prstGeom prst="rect">
            <a:avLst/>
          </a:prstGeom>
          <a:noFill/>
          <a:ln>
            <a:noFill/>
          </a:ln>
        </p:spPr>
      </p:pic>
      <p:sp>
        <p:nvSpPr>
          <p:cNvPr id="139" name="Google Shape;139;p2"/>
          <p:cNvSpPr txBox="1"/>
          <p:nvPr/>
        </p:nvSpPr>
        <p:spPr>
          <a:xfrm>
            <a:off x="7452914" y="3635619"/>
            <a:ext cx="13803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晶片學程一年級</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M16131139</a:t>
            </a:r>
            <a:endParaRPr sz="12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業秉澄</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32be555c2a0_1_4"/>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Convolution Layer 1</a:t>
            </a:r>
            <a:endParaRPr/>
          </a:p>
        </p:txBody>
      </p:sp>
      <p:sp>
        <p:nvSpPr>
          <p:cNvPr id="328" name="Google Shape;328;g32be555c2a0_1_4"/>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20</a:t>
            </a:fld>
            <a:endParaRPr/>
          </a:p>
        </p:txBody>
      </p:sp>
      <p:sp>
        <p:nvSpPr>
          <p:cNvPr id="329" name="Google Shape;329;g32be555c2a0_1_4"/>
          <p:cNvSpPr txBox="1">
            <a:spLocks noGrp="1"/>
          </p:cNvSpPr>
          <p:nvPr>
            <p:ph type="body" idx="1"/>
          </p:nvPr>
        </p:nvSpPr>
        <p:spPr>
          <a:xfrm>
            <a:off x="447675" y="939258"/>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a:t>Output image size: 48x48</a:t>
            </a:r>
            <a:endParaRPr/>
          </a:p>
          <a:p>
            <a:pPr marL="0" lvl="0" indent="0" algn="l" rtl="0">
              <a:lnSpc>
                <a:spcPct val="115000"/>
              </a:lnSpc>
              <a:spcBef>
                <a:spcPts val="0"/>
              </a:spcBef>
              <a:spcAft>
                <a:spcPts val="0"/>
              </a:spcAft>
              <a:buSzPts val="1800"/>
              <a:buNone/>
            </a:pPr>
            <a:r>
              <a:rPr lang="en-US"/>
              <a:t>Output image channel: 4</a:t>
            </a:r>
            <a:endParaRPr/>
          </a:p>
        </p:txBody>
      </p:sp>
      <p:pic>
        <p:nvPicPr>
          <p:cNvPr id="330" name="Google Shape;330;g32be555c2a0_1_4"/>
          <p:cNvPicPr preferRelativeResize="0"/>
          <p:nvPr/>
        </p:nvPicPr>
        <p:blipFill rotWithShape="1">
          <a:blip r:embed="rId3">
            <a:alphaModFix/>
          </a:blip>
          <a:srcRect/>
          <a:stretch/>
        </p:blipFill>
        <p:spPr>
          <a:xfrm>
            <a:off x="738300" y="1712725"/>
            <a:ext cx="6592575" cy="3109225"/>
          </a:xfrm>
          <a:prstGeom prst="rect">
            <a:avLst/>
          </a:prstGeom>
          <a:noFill/>
          <a:ln>
            <a:noFill/>
          </a:ln>
        </p:spPr>
      </p:pic>
      <p:sp>
        <p:nvSpPr>
          <p:cNvPr id="331" name="Google Shape;331;g32be555c2a0_1_4"/>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講者：葉秉澄</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3252822ca40_0_39"/>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Clr>
                <a:schemeClr val="dk1"/>
              </a:buClr>
              <a:buSzPts val="1100"/>
              <a:buFont typeface="Arial"/>
              <a:buNone/>
            </a:pPr>
            <a:r>
              <a:rPr lang="en-US"/>
              <a:t>Convolution Layer 2</a:t>
            </a:r>
            <a:endParaRPr/>
          </a:p>
        </p:txBody>
      </p:sp>
      <p:sp>
        <p:nvSpPr>
          <p:cNvPr id="337" name="Google Shape;337;g3252822ca40_0_39"/>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21</a:t>
            </a:fld>
            <a:endParaRPr/>
          </a:p>
        </p:txBody>
      </p:sp>
      <p:sp>
        <p:nvSpPr>
          <p:cNvPr id="338" name="Google Shape;338;g3252822ca40_0_39"/>
          <p:cNvSpPr txBox="1">
            <a:spLocks noGrp="1"/>
          </p:cNvSpPr>
          <p:nvPr>
            <p:ph type="body" idx="1"/>
          </p:nvPr>
        </p:nvSpPr>
        <p:spPr>
          <a:xfrm>
            <a:off x="447675" y="939258"/>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a:t>Input image size: 48x48</a:t>
            </a:r>
            <a:endParaRPr/>
          </a:p>
          <a:p>
            <a:pPr marL="0" lvl="0" indent="0" algn="l" rtl="0">
              <a:lnSpc>
                <a:spcPct val="115000"/>
              </a:lnSpc>
              <a:spcBef>
                <a:spcPts val="0"/>
              </a:spcBef>
              <a:spcAft>
                <a:spcPts val="0"/>
              </a:spcAft>
              <a:buClr>
                <a:schemeClr val="dk1"/>
              </a:buClr>
              <a:buSzPts val="1100"/>
              <a:buFont typeface="Arial"/>
              <a:buNone/>
            </a:pPr>
            <a:r>
              <a:rPr lang="en-US"/>
              <a:t>Input image channel: 4</a:t>
            </a:r>
            <a:endParaRPr/>
          </a:p>
          <a:p>
            <a:pPr marL="0" lvl="0" indent="0" algn="l" rtl="0">
              <a:lnSpc>
                <a:spcPct val="115000"/>
              </a:lnSpc>
              <a:spcBef>
                <a:spcPts val="0"/>
              </a:spcBef>
              <a:spcAft>
                <a:spcPts val="0"/>
              </a:spcAft>
              <a:buClr>
                <a:schemeClr val="dk1"/>
              </a:buClr>
              <a:buSzPts val="1100"/>
              <a:buFont typeface="Arial"/>
              <a:buNone/>
            </a:pPr>
            <a:r>
              <a:rPr lang="en-US"/>
              <a:t>800 Weights</a:t>
            </a:r>
            <a:endParaRPr/>
          </a:p>
          <a:p>
            <a:pPr marL="0" lvl="0" indent="0" algn="l" rtl="0">
              <a:lnSpc>
                <a:spcPct val="115000"/>
              </a:lnSpc>
              <a:spcBef>
                <a:spcPts val="0"/>
              </a:spcBef>
              <a:spcAft>
                <a:spcPts val="0"/>
              </a:spcAft>
              <a:buClr>
                <a:schemeClr val="dk1"/>
              </a:buClr>
              <a:buSzPts val="1100"/>
              <a:buFont typeface="Arial"/>
              <a:buNone/>
            </a:pPr>
            <a:r>
              <a:rPr lang="en-US"/>
              <a:t>4 Bias</a:t>
            </a:r>
            <a:endParaRPr/>
          </a:p>
          <a:p>
            <a:pPr marL="0" lvl="0" indent="0" algn="l" rtl="0">
              <a:lnSpc>
                <a:spcPct val="115000"/>
              </a:lnSpc>
              <a:spcBef>
                <a:spcPts val="0"/>
              </a:spcBef>
              <a:spcAft>
                <a:spcPts val="0"/>
              </a:spcAft>
              <a:buSzPts val="1800"/>
              <a:buNone/>
            </a:pPr>
            <a:endParaRPr/>
          </a:p>
        </p:txBody>
      </p:sp>
      <p:sp>
        <p:nvSpPr>
          <p:cNvPr id="339" name="Google Shape;339;g3252822ca40_0_39"/>
          <p:cNvSpPr txBox="1">
            <a:spLocks noGrp="1"/>
          </p:cNvSpPr>
          <p:nvPr>
            <p:ph type="body" idx="2"/>
          </p:nvPr>
        </p:nvSpPr>
        <p:spPr>
          <a:xfrm>
            <a:off x="4632583" y="939258"/>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a:t>After convolution: 44x44</a:t>
            </a:r>
            <a:endParaRPr/>
          </a:p>
          <a:p>
            <a:pPr marL="0" lvl="0" indent="0" algn="l" rtl="0">
              <a:lnSpc>
                <a:spcPct val="115000"/>
              </a:lnSpc>
              <a:spcBef>
                <a:spcPts val="0"/>
              </a:spcBef>
              <a:spcAft>
                <a:spcPts val="0"/>
              </a:spcAft>
              <a:buClr>
                <a:schemeClr val="dk1"/>
              </a:buClr>
              <a:buSzPts val="1100"/>
              <a:buFont typeface="Arial"/>
              <a:buNone/>
            </a:pPr>
            <a:r>
              <a:rPr lang="en-US"/>
              <a:t>Output image channel: 8</a:t>
            </a:r>
            <a:endParaRPr/>
          </a:p>
          <a:p>
            <a:pPr marL="0" lvl="0" indent="0" algn="l" rtl="0">
              <a:lnSpc>
                <a:spcPct val="115000"/>
              </a:lnSpc>
              <a:spcBef>
                <a:spcPts val="0"/>
              </a:spcBef>
              <a:spcAft>
                <a:spcPts val="0"/>
              </a:spcAft>
              <a:buSzPts val="1800"/>
              <a:buNone/>
            </a:pPr>
            <a:endParaRPr/>
          </a:p>
        </p:txBody>
      </p:sp>
      <p:pic>
        <p:nvPicPr>
          <p:cNvPr id="340" name="Google Shape;340;g3252822ca40_0_39"/>
          <p:cNvPicPr preferRelativeResize="0"/>
          <p:nvPr/>
        </p:nvPicPr>
        <p:blipFill rotWithShape="1">
          <a:blip r:embed="rId3">
            <a:alphaModFix/>
          </a:blip>
          <a:srcRect/>
          <a:stretch/>
        </p:blipFill>
        <p:spPr>
          <a:xfrm>
            <a:off x="289675" y="2224063"/>
            <a:ext cx="8649450" cy="2919437"/>
          </a:xfrm>
          <a:prstGeom prst="rect">
            <a:avLst/>
          </a:prstGeom>
          <a:noFill/>
          <a:ln>
            <a:noFill/>
          </a:ln>
        </p:spPr>
      </p:pic>
      <p:sp>
        <p:nvSpPr>
          <p:cNvPr id="341" name="Google Shape;341;g3252822ca40_0_39"/>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講者：葉秉澄</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3252822ca40_0_58"/>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Clr>
                <a:schemeClr val="dk1"/>
              </a:buClr>
              <a:buSzPts val="1100"/>
              <a:buFont typeface="Arial"/>
              <a:buNone/>
            </a:pPr>
            <a:r>
              <a:rPr lang="en-US"/>
              <a:t>Convolution Layer 2</a:t>
            </a:r>
            <a:endParaRPr/>
          </a:p>
          <a:p>
            <a:pPr marL="0" lvl="0" indent="0" algn="ctr" rtl="0">
              <a:lnSpc>
                <a:spcPct val="100000"/>
              </a:lnSpc>
              <a:spcBef>
                <a:spcPts val="0"/>
              </a:spcBef>
              <a:spcAft>
                <a:spcPts val="0"/>
              </a:spcAft>
              <a:buSzPts val="2800"/>
              <a:buNone/>
            </a:pPr>
            <a:endParaRPr/>
          </a:p>
        </p:txBody>
      </p:sp>
      <p:sp>
        <p:nvSpPr>
          <p:cNvPr id="347" name="Google Shape;347;g3252822ca40_0_58"/>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22</a:t>
            </a:fld>
            <a:endParaRPr/>
          </a:p>
        </p:txBody>
      </p:sp>
      <p:sp>
        <p:nvSpPr>
          <p:cNvPr id="348" name="Google Shape;348;g3252822ca40_0_58"/>
          <p:cNvSpPr txBox="1">
            <a:spLocks noGrp="1"/>
          </p:cNvSpPr>
          <p:nvPr>
            <p:ph type="body" idx="1"/>
          </p:nvPr>
        </p:nvSpPr>
        <p:spPr>
          <a:xfrm>
            <a:off x="447675" y="939258"/>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a:t>Output image size: 22x22</a:t>
            </a:r>
            <a:endParaRPr/>
          </a:p>
          <a:p>
            <a:pPr marL="0" lvl="0" indent="0" algn="l" rtl="0">
              <a:lnSpc>
                <a:spcPct val="115000"/>
              </a:lnSpc>
              <a:spcBef>
                <a:spcPts val="0"/>
              </a:spcBef>
              <a:spcAft>
                <a:spcPts val="0"/>
              </a:spcAft>
              <a:buClr>
                <a:schemeClr val="dk1"/>
              </a:buClr>
              <a:buSzPts val="1100"/>
              <a:buFont typeface="Arial"/>
              <a:buNone/>
            </a:pPr>
            <a:r>
              <a:rPr lang="en-US"/>
              <a:t>Output image channel: 8</a:t>
            </a:r>
            <a:endParaRPr/>
          </a:p>
        </p:txBody>
      </p:sp>
      <p:pic>
        <p:nvPicPr>
          <p:cNvPr id="349" name="Google Shape;349;g3252822ca40_0_58"/>
          <p:cNvPicPr preferRelativeResize="0"/>
          <p:nvPr/>
        </p:nvPicPr>
        <p:blipFill rotWithShape="1">
          <a:blip r:embed="rId3">
            <a:alphaModFix/>
          </a:blip>
          <a:srcRect/>
          <a:stretch/>
        </p:blipFill>
        <p:spPr>
          <a:xfrm>
            <a:off x="1153878" y="1794100"/>
            <a:ext cx="5944675" cy="3141025"/>
          </a:xfrm>
          <a:prstGeom prst="rect">
            <a:avLst/>
          </a:prstGeom>
          <a:noFill/>
          <a:ln>
            <a:noFill/>
          </a:ln>
        </p:spPr>
      </p:pic>
      <p:sp>
        <p:nvSpPr>
          <p:cNvPr id="350" name="Google Shape;350;g3252822ca40_0_58"/>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講者：葉秉澄</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3252822ca40_0_93"/>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Global Average Pooling</a:t>
            </a:r>
            <a:endParaRPr/>
          </a:p>
        </p:txBody>
      </p:sp>
      <p:sp>
        <p:nvSpPr>
          <p:cNvPr id="356" name="Google Shape;356;g3252822ca40_0_93"/>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23</a:t>
            </a:fld>
            <a:endParaRPr/>
          </a:p>
        </p:txBody>
      </p:sp>
      <p:sp>
        <p:nvSpPr>
          <p:cNvPr id="357" name="Google Shape;357;g3252822ca40_0_93"/>
          <p:cNvSpPr txBox="1">
            <a:spLocks noGrp="1"/>
          </p:cNvSpPr>
          <p:nvPr>
            <p:ph type="body" idx="1"/>
          </p:nvPr>
        </p:nvSpPr>
        <p:spPr>
          <a:xfrm>
            <a:off x="447675" y="939258"/>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a:t>Input image size: 2x2</a:t>
            </a:r>
            <a:endParaRPr/>
          </a:p>
          <a:p>
            <a:pPr marL="0" lvl="0" indent="0" algn="l" rtl="0">
              <a:lnSpc>
                <a:spcPct val="115000"/>
              </a:lnSpc>
              <a:spcBef>
                <a:spcPts val="0"/>
              </a:spcBef>
              <a:spcAft>
                <a:spcPts val="0"/>
              </a:spcAft>
              <a:buClr>
                <a:schemeClr val="dk1"/>
              </a:buClr>
              <a:buSzPts val="1100"/>
              <a:buFont typeface="Arial"/>
              <a:buNone/>
            </a:pPr>
            <a:r>
              <a:rPr lang="en-US"/>
              <a:t>Input image channel: 8</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SzPts val="1800"/>
              <a:buNone/>
            </a:pPr>
            <a:endParaRPr/>
          </a:p>
        </p:txBody>
      </p:sp>
      <p:sp>
        <p:nvSpPr>
          <p:cNvPr id="358" name="Google Shape;358;g3252822ca40_0_93"/>
          <p:cNvSpPr txBox="1">
            <a:spLocks noGrp="1"/>
          </p:cNvSpPr>
          <p:nvPr>
            <p:ph type="body" idx="2"/>
          </p:nvPr>
        </p:nvSpPr>
        <p:spPr>
          <a:xfrm>
            <a:off x="4632583" y="939258"/>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a:t>Output image size: 1x1</a:t>
            </a:r>
            <a:endParaRPr/>
          </a:p>
          <a:p>
            <a:pPr marL="0" lvl="0" indent="0" algn="l" rtl="0">
              <a:lnSpc>
                <a:spcPct val="115000"/>
              </a:lnSpc>
              <a:spcBef>
                <a:spcPts val="0"/>
              </a:spcBef>
              <a:spcAft>
                <a:spcPts val="0"/>
              </a:spcAft>
              <a:buClr>
                <a:schemeClr val="dk1"/>
              </a:buClr>
              <a:buSzPts val="1100"/>
              <a:buFont typeface="Arial"/>
              <a:buNone/>
            </a:pPr>
            <a:r>
              <a:rPr lang="en-US"/>
              <a:t>Output image channel: 8</a:t>
            </a:r>
            <a:endParaRPr/>
          </a:p>
          <a:p>
            <a:pPr marL="0" lvl="0" indent="0" algn="l" rtl="0">
              <a:lnSpc>
                <a:spcPct val="115000"/>
              </a:lnSpc>
              <a:spcBef>
                <a:spcPts val="0"/>
              </a:spcBef>
              <a:spcAft>
                <a:spcPts val="0"/>
              </a:spcAft>
              <a:buSzPts val="1800"/>
              <a:buNone/>
            </a:pPr>
            <a:endParaRPr/>
          </a:p>
        </p:txBody>
      </p:sp>
      <p:pic>
        <p:nvPicPr>
          <p:cNvPr id="359" name="Google Shape;359;g3252822ca40_0_93"/>
          <p:cNvPicPr preferRelativeResize="0"/>
          <p:nvPr/>
        </p:nvPicPr>
        <p:blipFill rotWithShape="1">
          <a:blip r:embed="rId3">
            <a:alphaModFix/>
          </a:blip>
          <a:srcRect/>
          <a:stretch/>
        </p:blipFill>
        <p:spPr>
          <a:xfrm>
            <a:off x="2283166" y="1787325"/>
            <a:ext cx="4577675" cy="3091425"/>
          </a:xfrm>
          <a:prstGeom prst="rect">
            <a:avLst/>
          </a:prstGeom>
          <a:noFill/>
          <a:ln>
            <a:noFill/>
          </a:ln>
        </p:spPr>
      </p:pic>
      <p:sp>
        <p:nvSpPr>
          <p:cNvPr id="360" name="Google Shape;360;g3252822ca40_0_93"/>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講者：葉秉澄</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3252822ca40_0_79"/>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Fully Connect 1</a:t>
            </a:r>
            <a:endParaRPr/>
          </a:p>
        </p:txBody>
      </p:sp>
      <p:sp>
        <p:nvSpPr>
          <p:cNvPr id="366" name="Google Shape;366;g3252822ca40_0_79"/>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24</a:t>
            </a:fld>
            <a:endParaRPr/>
          </a:p>
        </p:txBody>
      </p:sp>
      <p:sp>
        <p:nvSpPr>
          <p:cNvPr id="367" name="Google Shape;367;g3252822ca40_0_79"/>
          <p:cNvSpPr txBox="1">
            <a:spLocks noGrp="1"/>
          </p:cNvSpPr>
          <p:nvPr>
            <p:ph type="body" idx="1"/>
          </p:nvPr>
        </p:nvSpPr>
        <p:spPr>
          <a:xfrm>
            <a:off x="447675" y="939258"/>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a:t>Input image size: 1x1</a:t>
            </a:r>
            <a:endParaRPr/>
          </a:p>
          <a:p>
            <a:pPr marL="0" lvl="0" indent="0" algn="l" rtl="0">
              <a:lnSpc>
                <a:spcPct val="115000"/>
              </a:lnSpc>
              <a:spcBef>
                <a:spcPts val="0"/>
              </a:spcBef>
              <a:spcAft>
                <a:spcPts val="0"/>
              </a:spcAft>
              <a:buSzPts val="1800"/>
              <a:buNone/>
            </a:pPr>
            <a:r>
              <a:rPr lang="en-US"/>
              <a:t>Input image channel: 8</a:t>
            </a:r>
            <a:endParaRPr/>
          </a:p>
          <a:p>
            <a:pPr marL="0" lvl="0" indent="0" algn="l" rtl="0">
              <a:lnSpc>
                <a:spcPct val="115000"/>
              </a:lnSpc>
              <a:spcBef>
                <a:spcPts val="0"/>
              </a:spcBef>
              <a:spcAft>
                <a:spcPts val="0"/>
              </a:spcAft>
              <a:buSzPts val="1800"/>
              <a:buNone/>
            </a:pPr>
            <a:r>
              <a:rPr lang="en-US"/>
              <a:t>128 Weights</a:t>
            </a:r>
            <a:endParaRPr/>
          </a:p>
          <a:p>
            <a:pPr marL="0" lvl="0" indent="0" algn="l" rtl="0">
              <a:lnSpc>
                <a:spcPct val="115000"/>
              </a:lnSpc>
              <a:spcBef>
                <a:spcPts val="0"/>
              </a:spcBef>
              <a:spcAft>
                <a:spcPts val="0"/>
              </a:spcAft>
              <a:buSzPts val="1800"/>
              <a:buNone/>
            </a:pPr>
            <a:r>
              <a:rPr lang="en-US"/>
              <a:t>16 Bias</a:t>
            </a:r>
            <a:endParaRPr/>
          </a:p>
          <a:p>
            <a:pPr marL="0" lvl="0" indent="0" algn="l" rtl="0">
              <a:lnSpc>
                <a:spcPct val="115000"/>
              </a:lnSpc>
              <a:spcBef>
                <a:spcPts val="0"/>
              </a:spcBef>
              <a:spcAft>
                <a:spcPts val="0"/>
              </a:spcAft>
              <a:buClr>
                <a:schemeClr val="dk1"/>
              </a:buClr>
              <a:buSzPts val="1100"/>
              <a:buFont typeface="Arial"/>
              <a:buNone/>
            </a:pPr>
            <a:endParaRPr/>
          </a:p>
        </p:txBody>
      </p:sp>
      <p:sp>
        <p:nvSpPr>
          <p:cNvPr id="368" name="Google Shape;368;g3252822ca40_0_79"/>
          <p:cNvSpPr txBox="1">
            <a:spLocks noGrp="1"/>
          </p:cNvSpPr>
          <p:nvPr>
            <p:ph type="body" idx="2"/>
          </p:nvPr>
        </p:nvSpPr>
        <p:spPr>
          <a:xfrm>
            <a:off x="4632583" y="939258"/>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a:t>Output image size: 1x1</a:t>
            </a:r>
            <a:endParaRPr/>
          </a:p>
          <a:p>
            <a:pPr marL="0" lvl="0" indent="0" algn="l" rtl="0">
              <a:lnSpc>
                <a:spcPct val="115000"/>
              </a:lnSpc>
              <a:spcBef>
                <a:spcPts val="0"/>
              </a:spcBef>
              <a:spcAft>
                <a:spcPts val="0"/>
              </a:spcAft>
              <a:buClr>
                <a:schemeClr val="dk1"/>
              </a:buClr>
              <a:buSzPts val="1100"/>
              <a:buFont typeface="Arial"/>
              <a:buNone/>
            </a:pPr>
            <a:r>
              <a:rPr lang="en-US"/>
              <a:t>Output image channel: 16</a:t>
            </a:r>
            <a:endParaRPr/>
          </a:p>
          <a:p>
            <a:pPr marL="0" lvl="0" indent="0" algn="l" rtl="0">
              <a:lnSpc>
                <a:spcPct val="115000"/>
              </a:lnSpc>
              <a:spcBef>
                <a:spcPts val="0"/>
              </a:spcBef>
              <a:spcAft>
                <a:spcPts val="0"/>
              </a:spcAft>
              <a:buSzPts val="1800"/>
              <a:buNone/>
            </a:pPr>
            <a:endParaRPr/>
          </a:p>
        </p:txBody>
      </p:sp>
      <p:pic>
        <p:nvPicPr>
          <p:cNvPr id="369" name="Google Shape;369;g3252822ca40_0_79"/>
          <p:cNvPicPr preferRelativeResize="0"/>
          <p:nvPr/>
        </p:nvPicPr>
        <p:blipFill rotWithShape="1">
          <a:blip r:embed="rId3">
            <a:alphaModFix/>
          </a:blip>
          <a:srcRect/>
          <a:stretch/>
        </p:blipFill>
        <p:spPr>
          <a:xfrm>
            <a:off x="1778478" y="1731075"/>
            <a:ext cx="5587051" cy="3123950"/>
          </a:xfrm>
          <a:prstGeom prst="rect">
            <a:avLst/>
          </a:prstGeom>
          <a:noFill/>
          <a:ln>
            <a:noFill/>
          </a:ln>
        </p:spPr>
      </p:pic>
      <p:sp>
        <p:nvSpPr>
          <p:cNvPr id="370" name="Google Shape;370;g3252822ca40_0_79"/>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講者：葉秉澄</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3252822ca40_0_86"/>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Fully Connect 2</a:t>
            </a:r>
            <a:endParaRPr/>
          </a:p>
        </p:txBody>
      </p:sp>
      <p:sp>
        <p:nvSpPr>
          <p:cNvPr id="376" name="Google Shape;376;g3252822ca40_0_86"/>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25</a:t>
            </a:fld>
            <a:endParaRPr/>
          </a:p>
        </p:txBody>
      </p:sp>
      <p:sp>
        <p:nvSpPr>
          <p:cNvPr id="377" name="Google Shape;377;g3252822ca40_0_86"/>
          <p:cNvSpPr txBox="1">
            <a:spLocks noGrp="1"/>
          </p:cNvSpPr>
          <p:nvPr>
            <p:ph type="body" idx="1"/>
          </p:nvPr>
        </p:nvSpPr>
        <p:spPr>
          <a:xfrm>
            <a:off x="447675" y="939258"/>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a:t>Input image size: 1x1</a:t>
            </a:r>
            <a:endParaRPr/>
          </a:p>
          <a:p>
            <a:pPr marL="0" lvl="0" indent="0" algn="l" rtl="0">
              <a:lnSpc>
                <a:spcPct val="115000"/>
              </a:lnSpc>
              <a:spcBef>
                <a:spcPts val="0"/>
              </a:spcBef>
              <a:spcAft>
                <a:spcPts val="0"/>
              </a:spcAft>
              <a:buSzPts val="1800"/>
              <a:buNone/>
            </a:pPr>
            <a:r>
              <a:rPr lang="en-US"/>
              <a:t>Input image channel: 16</a:t>
            </a:r>
            <a:endParaRPr/>
          </a:p>
          <a:p>
            <a:pPr marL="0" lvl="0" indent="0" algn="l" rtl="0">
              <a:lnSpc>
                <a:spcPct val="115000"/>
              </a:lnSpc>
              <a:spcBef>
                <a:spcPts val="0"/>
              </a:spcBef>
              <a:spcAft>
                <a:spcPts val="0"/>
              </a:spcAft>
              <a:buSzPts val="1800"/>
              <a:buNone/>
            </a:pPr>
            <a:r>
              <a:rPr lang="en-US"/>
              <a:t>80 Weights</a:t>
            </a:r>
            <a:endParaRPr/>
          </a:p>
          <a:p>
            <a:pPr marL="0" lvl="0" indent="0" algn="l" rtl="0">
              <a:lnSpc>
                <a:spcPct val="115000"/>
              </a:lnSpc>
              <a:spcBef>
                <a:spcPts val="0"/>
              </a:spcBef>
              <a:spcAft>
                <a:spcPts val="0"/>
              </a:spcAft>
              <a:buSzPts val="1800"/>
              <a:buNone/>
            </a:pPr>
            <a:r>
              <a:rPr lang="en-US"/>
              <a:t>5 Bias</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SzPts val="1800"/>
              <a:buNone/>
            </a:pPr>
            <a:endParaRPr/>
          </a:p>
        </p:txBody>
      </p:sp>
      <p:sp>
        <p:nvSpPr>
          <p:cNvPr id="378" name="Google Shape;378;g3252822ca40_0_86"/>
          <p:cNvSpPr txBox="1">
            <a:spLocks noGrp="1"/>
          </p:cNvSpPr>
          <p:nvPr>
            <p:ph type="body" idx="2"/>
          </p:nvPr>
        </p:nvSpPr>
        <p:spPr>
          <a:xfrm>
            <a:off x="4632583" y="939258"/>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a:t>Output image size: 1x1</a:t>
            </a:r>
            <a:endParaRPr/>
          </a:p>
          <a:p>
            <a:pPr marL="0" lvl="0" indent="0" algn="l" rtl="0">
              <a:lnSpc>
                <a:spcPct val="115000"/>
              </a:lnSpc>
              <a:spcBef>
                <a:spcPts val="0"/>
              </a:spcBef>
              <a:spcAft>
                <a:spcPts val="0"/>
              </a:spcAft>
              <a:buClr>
                <a:schemeClr val="dk1"/>
              </a:buClr>
              <a:buSzPts val="1100"/>
              <a:buFont typeface="Arial"/>
              <a:buNone/>
            </a:pPr>
            <a:r>
              <a:rPr lang="en-US"/>
              <a:t>Output image channel: 5</a:t>
            </a:r>
            <a:endParaRPr/>
          </a:p>
          <a:p>
            <a:pPr marL="0" lvl="0" indent="0" algn="l" rtl="0">
              <a:lnSpc>
                <a:spcPct val="115000"/>
              </a:lnSpc>
              <a:spcBef>
                <a:spcPts val="0"/>
              </a:spcBef>
              <a:spcAft>
                <a:spcPts val="0"/>
              </a:spcAft>
              <a:buSzPts val="1800"/>
              <a:buNone/>
            </a:pPr>
            <a:endParaRPr/>
          </a:p>
        </p:txBody>
      </p:sp>
      <p:pic>
        <p:nvPicPr>
          <p:cNvPr id="379" name="Google Shape;379;g3252822ca40_0_86"/>
          <p:cNvPicPr preferRelativeResize="0"/>
          <p:nvPr/>
        </p:nvPicPr>
        <p:blipFill rotWithShape="1">
          <a:blip r:embed="rId3">
            <a:alphaModFix/>
          </a:blip>
          <a:srcRect/>
          <a:stretch/>
        </p:blipFill>
        <p:spPr>
          <a:xfrm>
            <a:off x="1497166" y="1702900"/>
            <a:ext cx="6149675" cy="3166175"/>
          </a:xfrm>
          <a:prstGeom prst="rect">
            <a:avLst/>
          </a:prstGeom>
          <a:noFill/>
          <a:ln>
            <a:noFill/>
          </a:ln>
        </p:spPr>
      </p:pic>
      <p:sp>
        <p:nvSpPr>
          <p:cNvPr id="380" name="Google Shape;380;g3252822ca40_0_86"/>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講者：葉秉澄</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3252822ca40_2_0"/>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EPU verification</a:t>
            </a:r>
            <a:endParaRPr/>
          </a:p>
        </p:txBody>
      </p:sp>
      <p:sp>
        <p:nvSpPr>
          <p:cNvPr id="386" name="Google Shape;386;g3252822ca40_2_0"/>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26</a:t>
            </a:fld>
            <a:endParaRPr/>
          </a:p>
        </p:txBody>
      </p:sp>
      <p:pic>
        <p:nvPicPr>
          <p:cNvPr id="387" name="Google Shape;387;g3252822ca40_2_0"/>
          <p:cNvPicPr preferRelativeResize="0"/>
          <p:nvPr/>
        </p:nvPicPr>
        <p:blipFill rotWithShape="1">
          <a:blip r:embed="rId3">
            <a:alphaModFix/>
          </a:blip>
          <a:srcRect/>
          <a:stretch/>
        </p:blipFill>
        <p:spPr>
          <a:xfrm>
            <a:off x="4370300" y="1058796"/>
            <a:ext cx="4338525" cy="3415434"/>
          </a:xfrm>
          <a:prstGeom prst="rect">
            <a:avLst/>
          </a:prstGeom>
          <a:noFill/>
          <a:ln>
            <a:noFill/>
          </a:ln>
        </p:spPr>
      </p:pic>
      <p:graphicFrame>
        <p:nvGraphicFramePr>
          <p:cNvPr id="388" name="Google Shape;388;g3252822ca40_2_0"/>
          <p:cNvGraphicFramePr/>
          <p:nvPr/>
        </p:nvGraphicFramePr>
        <p:xfrm>
          <a:off x="578625" y="859775"/>
          <a:ext cx="3000000" cy="3000000"/>
        </p:xfrm>
        <a:graphic>
          <a:graphicData uri="http://schemas.openxmlformats.org/drawingml/2006/table">
            <a:tbl>
              <a:tblPr>
                <a:noFill/>
                <a:tableStyleId>{DBF401DD-7089-4BFD-9B47-E724DF55D601}</a:tableStyleId>
              </a:tblPr>
              <a:tblGrid>
                <a:gridCol w="1205600">
                  <a:extLst>
                    <a:ext uri="{9D8B030D-6E8A-4147-A177-3AD203B41FA5}">
                      <a16:colId xmlns:a16="http://schemas.microsoft.com/office/drawing/2014/main" val="20000"/>
                    </a:ext>
                  </a:extLst>
                </a:gridCol>
                <a:gridCol w="2630200">
                  <a:extLst>
                    <a:ext uri="{9D8B030D-6E8A-4147-A177-3AD203B41FA5}">
                      <a16:colId xmlns:a16="http://schemas.microsoft.com/office/drawing/2014/main" val="20001"/>
                    </a:ext>
                  </a:extLst>
                </a:gridCol>
              </a:tblGrid>
              <a:tr h="4105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Testbench</a:t>
                      </a:r>
                      <a:endParaRPr sz="1200" b="1" u="none" strike="noStrike" cap="none"/>
                    </a:p>
                  </a:txBody>
                  <a:tcPr marL="91425" marR="91425" marT="91425" marB="91425" anchor="ctr">
                    <a:solidFill>
                      <a:schemeClr val="lt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Verify</a:t>
                      </a:r>
                      <a:endParaRPr sz="1200" b="1" u="none" strike="noStrike" cap="none"/>
                    </a:p>
                  </a:txBody>
                  <a:tcPr marL="91425" marR="91425" marT="91425" marB="91425" anchor="ctr">
                    <a:solidFill>
                      <a:schemeClr val="lt2"/>
                    </a:solidFill>
                  </a:tcPr>
                </a:tc>
                <a:extLst>
                  <a:ext uri="{0D108BD9-81ED-4DB2-BD59-A6C34878D82A}">
                    <a16:rowId xmlns:a16="http://schemas.microsoft.com/office/drawing/2014/main" val="10000"/>
                  </a:ext>
                </a:extLst>
              </a:tr>
              <a:tr h="5521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conv0</a:t>
                      </a:r>
                      <a:endParaRPr sz="12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Convolution 96*96*4</a:t>
                      </a:r>
                      <a:endParaRPr sz="1200" b="1" u="none" strike="noStrike" cap="none"/>
                    </a:p>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Maxpooling 48*48*4</a:t>
                      </a:r>
                      <a:endParaRPr sz="1200" b="1" u="none" strike="noStrike" cap="none"/>
                    </a:p>
                  </a:txBody>
                  <a:tcPr marL="91425" marR="91425" marT="91425" marB="91425" anchor="ctr"/>
                </a:tc>
                <a:extLst>
                  <a:ext uri="{0D108BD9-81ED-4DB2-BD59-A6C34878D82A}">
                    <a16:rowId xmlns:a16="http://schemas.microsoft.com/office/drawing/2014/main" val="10001"/>
                  </a:ext>
                </a:extLst>
              </a:tr>
              <a:tr h="5521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conv1</a:t>
                      </a:r>
                      <a:endParaRPr sz="12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1200" b="1" u="none" strike="noStrike" cap="none">
                          <a:solidFill>
                            <a:schemeClr val="dk1"/>
                          </a:solidFill>
                        </a:rPr>
                        <a:t>Convolution 44*44*8</a:t>
                      </a:r>
                      <a:endParaRPr sz="1200" b="1" u="none" strike="noStrike" cap="none">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1200" b="1" u="none" strike="noStrike" cap="none">
                          <a:solidFill>
                            <a:schemeClr val="dk1"/>
                          </a:solidFill>
                        </a:rPr>
                        <a:t>Maxpooling 22*22*8</a:t>
                      </a:r>
                      <a:endParaRPr sz="1200" b="1" u="none" strike="noStrike" cap="none"/>
                    </a:p>
                  </a:txBody>
                  <a:tcPr marL="91425" marR="91425" marT="91425" marB="91425" anchor="ctr"/>
                </a:tc>
                <a:extLst>
                  <a:ext uri="{0D108BD9-81ED-4DB2-BD59-A6C34878D82A}">
                    <a16:rowId xmlns:a16="http://schemas.microsoft.com/office/drawing/2014/main" val="10002"/>
                  </a:ext>
                </a:extLst>
              </a:tr>
              <a:tr h="5521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conv2</a:t>
                      </a:r>
                      <a:endParaRPr sz="12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1200" b="1" u="none" strike="noStrike" cap="none">
                          <a:solidFill>
                            <a:schemeClr val="dk1"/>
                          </a:solidFill>
                        </a:rPr>
                        <a:t>Convolution 44*44*8</a:t>
                      </a:r>
                      <a:endParaRPr sz="1200" b="1" u="none" strike="noStrike" cap="none">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1200" b="1" u="none" strike="noStrike" cap="none">
                          <a:solidFill>
                            <a:schemeClr val="dk1"/>
                          </a:solidFill>
                        </a:rPr>
                        <a:t>Maxpooling 22*22*8</a:t>
                      </a:r>
                      <a:endParaRPr sz="1200" b="1" u="none" strike="noStrike" cap="none"/>
                    </a:p>
                  </a:txBody>
                  <a:tcPr marL="91425" marR="91425" marT="91425" marB="91425" anchor="ctr"/>
                </a:tc>
                <a:extLst>
                  <a:ext uri="{0D108BD9-81ED-4DB2-BD59-A6C34878D82A}">
                    <a16:rowId xmlns:a16="http://schemas.microsoft.com/office/drawing/2014/main" val="10003"/>
                  </a:ext>
                </a:extLst>
              </a:tr>
              <a:tr h="5521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conv3</a:t>
                      </a:r>
                      <a:endParaRPr sz="12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1200" b="1" u="none" strike="noStrike" cap="none">
                          <a:solidFill>
                            <a:schemeClr val="dk1"/>
                          </a:solidFill>
                        </a:rPr>
                        <a:t>Convolution 44*44*8</a:t>
                      </a:r>
                      <a:endParaRPr sz="1200" b="1" u="none" strike="noStrike" cap="none">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1200" b="1" u="none" strike="noStrike" cap="none">
                          <a:solidFill>
                            <a:schemeClr val="dk1"/>
                          </a:solidFill>
                        </a:rPr>
                        <a:t>Maxpooling 22*22*8</a:t>
                      </a:r>
                      <a:endParaRPr sz="1200" b="1" u="none" strike="noStrike" cap="none"/>
                    </a:p>
                  </a:txBody>
                  <a:tcPr marL="91425" marR="91425" marT="91425" marB="91425" anchor="ctr"/>
                </a:tc>
                <a:extLst>
                  <a:ext uri="{0D108BD9-81ED-4DB2-BD59-A6C34878D82A}">
                    <a16:rowId xmlns:a16="http://schemas.microsoft.com/office/drawing/2014/main" val="10004"/>
                  </a:ext>
                </a:extLst>
              </a:tr>
              <a:tr h="3947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gap</a:t>
                      </a:r>
                      <a:endParaRPr sz="12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Global average pooling</a:t>
                      </a:r>
                      <a:endParaRPr sz="1200" b="1" u="none" strike="noStrike" cap="none"/>
                    </a:p>
                  </a:txBody>
                  <a:tcPr marL="91425" marR="91425" marT="91425" marB="91425" anchor="ctr"/>
                </a:tc>
                <a:extLst>
                  <a:ext uri="{0D108BD9-81ED-4DB2-BD59-A6C34878D82A}">
                    <a16:rowId xmlns:a16="http://schemas.microsoft.com/office/drawing/2014/main" val="10005"/>
                  </a:ext>
                </a:extLst>
              </a:tr>
              <a:tr h="3947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fc1</a:t>
                      </a:r>
                      <a:endParaRPr sz="12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FC 8*16</a:t>
                      </a:r>
                      <a:endParaRPr sz="1200" b="1" u="none" strike="noStrike" cap="none"/>
                    </a:p>
                  </a:txBody>
                  <a:tcPr marL="91425" marR="91425" marT="91425" marB="91425" anchor="ctr"/>
                </a:tc>
                <a:extLst>
                  <a:ext uri="{0D108BD9-81ED-4DB2-BD59-A6C34878D82A}">
                    <a16:rowId xmlns:a16="http://schemas.microsoft.com/office/drawing/2014/main" val="10006"/>
                  </a:ext>
                </a:extLst>
              </a:tr>
              <a:tr h="3947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epu_all</a:t>
                      </a:r>
                      <a:endParaRPr sz="12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FC 16*5</a:t>
                      </a:r>
                      <a:endParaRPr sz="1200" b="1" u="none" strike="noStrike" cap="none"/>
                    </a:p>
                  </a:txBody>
                  <a:tcPr marL="91425" marR="91425" marT="91425" marB="91425" anchor="ctr"/>
                </a:tc>
                <a:extLst>
                  <a:ext uri="{0D108BD9-81ED-4DB2-BD59-A6C34878D82A}">
                    <a16:rowId xmlns:a16="http://schemas.microsoft.com/office/drawing/2014/main" val="10007"/>
                  </a:ext>
                </a:extLst>
              </a:tr>
            </a:tbl>
          </a:graphicData>
        </a:graphic>
      </p:graphicFrame>
      <p:sp>
        <p:nvSpPr>
          <p:cNvPr id="389" name="Google Shape;389;g3252822ca40_2_0"/>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講者：章劉軒瑋</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3252822ca40_2_55"/>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1100"/>
              <a:buNone/>
            </a:pPr>
            <a:r>
              <a:rPr lang="en-US"/>
              <a:t>EPU system verification</a:t>
            </a:r>
            <a:endParaRPr/>
          </a:p>
        </p:txBody>
      </p:sp>
      <p:sp>
        <p:nvSpPr>
          <p:cNvPr id="395" name="Google Shape;395;g3252822ca40_2_55"/>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27</a:t>
            </a:fld>
            <a:endParaRPr/>
          </a:p>
        </p:txBody>
      </p:sp>
      <p:sp>
        <p:nvSpPr>
          <p:cNvPr id="396" name="Google Shape;396;g3252822ca40_2_55"/>
          <p:cNvSpPr txBox="1">
            <a:spLocks noGrp="1"/>
          </p:cNvSpPr>
          <p:nvPr>
            <p:ph type="body" idx="1"/>
          </p:nvPr>
        </p:nvSpPr>
        <p:spPr>
          <a:xfrm>
            <a:off x="559650" y="840771"/>
            <a:ext cx="80247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a:t>Program Flow </a:t>
            </a:r>
            <a:endParaRPr/>
          </a:p>
          <a:p>
            <a:pPr marL="0" lvl="0" indent="0" algn="l" rtl="0">
              <a:lnSpc>
                <a:spcPct val="115000"/>
              </a:lnSpc>
              <a:spcBef>
                <a:spcPts val="0"/>
              </a:spcBef>
              <a:spcAft>
                <a:spcPts val="0"/>
              </a:spcAft>
              <a:buSzPts val="1800"/>
              <a:buNone/>
            </a:pPr>
            <a:r>
              <a:rPr lang="en-US"/>
              <a:t>1. All input/weight/bias data in DRAM</a:t>
            </a:r>
            <a:endParaRPr/>
          </a:p>
          <a:p>
            <a:pPr marL="0" lvl="0" indent="0" algn="l" rtl="0">
              <a:lnSpc>
                <a:spcPct val="115000"/>
              </a:lnSpc>
              <a:spcBef>
                <a:spcPts val="0"/>
              </a:spcBef>
              <a:spcAft>
                <a:spcPts val="0"/>
              </a:spcAft>
              <a:buSzPts val="1800"/>
              <a:buNone/>
            </a:pPr>
            <a:r>
              <a:rPr lang="en-US"/>
              <a:t>2.CPU run booting program with DMA</a:t>
            </a:r>
            <a:endParaRPr/>
          </a:p>
          <a:p>
            <a:pPr marL="0" lvl="0" indent="0" algn="l" rtl="0">
              <a:lnSpc>
                <a:spcPct val="115000"/>
              </a:lnSpc>
              <a:spcBef>
                <a:spcPts val="0"/>
              </a:spcBef>
              <a:spcAft>
                <a:spcPts val="0"/>
              </a:spcAft>
              <a:buSzPts val="1800"/>
              <a:buNone/>
            </a:pPr>
            <a:r>
              <a:rPr lang="en-US"/>
              <a:t>3.Use DMA to move data from DRAM to EPU’s buffer.</a:t>
            </a:r>
            <a:endParaRPr/>
          </a:p>
        </p:txBody>
      </p:sp>
      <p:sp>
        <p:nvSpPr>
          <p:cNvPr id="397" name="Google Shape;397;g3252822ca40_2_55"/>
          <p:cNvSpPr/>
          <p:nvPr/>
        </p:nvSpPr>
        <p:spPr>
          <a:xfrm>
            <a:off x="861618" y="2298678"/>
            <a:ext cx="1620000" cy="1080000"/>
          </a:xfrm>
          <a:prstGeom prst="rect">
            <a:avLst/>
          </a:prstGeom>
          <a:gradFill>
            <a:gsLst>
              <a:gs pos="0">
                <a:srgbClr val="FFD17D"/>
              </a:gs>
              <a:gs pos="35000">
                <a:srgbClr val="FFDCA3"/>
              </a:gs>
              <a:gs pos="100000">
                <a:srgbClr val="FFF1D8"/>
              </a:gs>
            </a:gsLst>
            <a:lin ang="16200038" scaled="0"/>
          </a:gradFill>
          <a:ln w="9525" cap="flat" cmpd="sng">
            <a:solidFill>
              <a:srgbClr val="FDA73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CPU</a:t>
            </a:r>
            <a:endParaRPr sz="1400" b="0" i="0" u="none" strike="noStrike" cap="none">
              <a:solidFill>
                <a:schemeClr val="dk1"/>
              </a:solidFill>
              <a:latin typeface="Arial"/>
              <a:ea typeface="Arial"/>
              <a:cs typeface="Arial"/>
              <a:sym typeface="Arial"/>
            </a:endParaRPr>
          </a:p>
        </p:txBody>
      </p:sp>
      <p:sp>
        <p:nvSpPr>
          <p:cNvPr id="398" name="Google Shape;398;g3252822ca40_2_55"/>
          <p:cNvSpPr/>
          <p:nvPr/>
        </p:nvSpPr>
        <p:spPr>
          <a:xfrm>
            <a:off x="3439825" y="2298678"/>
            <a:ext cx="1620000" cy="1080000"/>
          </a:xfrm>
          <a:prstGeom prst="rect">
            <a:avLst/>
          </a:prstGeom>
          <a:gradFill>
            <a:gsLst>
              <a:gs pos="0">
                <a:srgbClr val="FFD17D"/>
              </a:gs>
              <a:gs pos="35000">
                <a:srgbClr val="FFDCA3"/>
              </a:gs>
              <a:gs pos="100000">
                <a:srgbClr val="FFF1D8"/>
              </a:gs>
            </a:gsLst>
            <a:lin ang="16200038" scaled="0"/>
          </a:gradFill>
          <a:ln w="9525" cap="flat" cmpd="sng">
            <a:solidFill>
              <a:srgbClr val="FDA73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DMA</a:t>
            </a:r>
            <a:endParaRPr sz="1400" b="0" i="0" u="none" strike="noStrike" cap="none">
              <a:solidFill>
                <a:schemeClr val="dk1"/>
              </a:solidFill>
              <a:latin typeface="Arial"/>
              <a:ea typeface="Arial"/>
              <a:cs typeface="Arial"/>
              <a:sym typeface="Arial"/>
            </a:endParaRPr>
          </a:p>
        </p:txBody>
      </p:sp>
      <p:sp>
        <p:nvSpPr>
          <p:cNvPr id="399" name="Google Shape;399;g3252822ca40_2_55"/>
          <p:cNvSpPr/>
          <p:nvPr/>
        </p:nvSpPr>
        <p:spPr>
          <a:xfrm>
            <a:off x="3439831" y="3577150"/>
            <a:ext cx="1620000" cy="1080000"/>
          </a:xfrm>
          <a:prstGeom prst="rect">
            <a:avLst/>
          </a:prstGeom>
          <a:gradFill>
            <a:gsLst>
              <a:gs pos="0">
                <a:srgbClr val="FDECDB"/>
              </a:gs>
              <a:gs pos="100000">
                <a:srgbClr val="F0AA63"/>
              </a:gs>
            </a:gsLst>
            <a:path path="circle">
              <a:fillToRect l="50000" t="50000" r="50000" b="50000"/>
            </a:path>
            <a:tileRect/>
          </a:gradFill>
          <a:ln w="9525" cap="flat" cmpd="sng">
            <a:solidFill>
              <a:srgbClr val="FDA73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EPU</a:t>
            </a:r>
            <a:endParaRPr sz="1400" b="0" i="0" u="none" strike="noStrike" cap="none">
              <a:solidFill>
                <a:schemeClr val="dk1"/>
              </a:solidFill>
              <a:latin typeface="Arial"/>
              <a:ea typeface="Arial"/>
              <a:cs typeface="Arial"/>
              <a:sym typeface="Arial"/>
            </a:endParaRPr>
          </a:p>
        </p:txBody>
      </p:sp>
      <p:sp>
        <p:nvSpPr>
          <p:cNvPr id="400" name="Google Shape;400;g3252822ca40_2_55"/>
          <p:cNvSpPr/>
          <p:nvPr/>
        </p:nvSpPr>
        <p:spPr>
          <a:xfrm>
            <a:off x="6018031" y="2298678"/>
            <a:ext cx="1620000" cy="1080000"/>
          </a:xfrm>
          <a:prstGeom prst="rect">
            <a:avLst/>
          </a:prstGeom>
          <a:gradFill>
            <a:gsLst>
              <a:gs pos="0">
                <a:srgbClr val="FFD17D"/>
              </a:gs>
              <a:gs pos="35000">
                <a:srgbClr val="FFDCA3"/>
              </a:gs>
              <a:gs pos="100000">
                <a:srgbClr val="FFF1D8"/>
              </a:gs>
            </a:gsLst>
            <a:lin ang="16200038" scaled="0"/>
          </a:gradFill>
          <a:ln w="9525" cap="flat" cmpd="sng">
            <a:solidFill>
              <a:srgbClr val="FDA73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DRAM</a:t>
            </a:r>
            <a:endParaRPr sz="1400" b="0" i="0" u="none" strike="noStrike" cap="none">
              <a:solidFill>
                <a:schemeClr val="dk1"/>
              </a:solidFill>
              <a:latin typeface="Arial"/>
              <a:ea typeface="Arial"/>
              <a:cs typeface="Arial"/>
              <a:sym typeface="Arial"/>
            </a:endParaRPr>
          </a:p>
        </p:txBody>
      </p:sp>
      <p:cxnSp>
        <p:nvCxnSpPr>
          <p:cNvPr id="401" name="Google Shape;401;g3252822ca40_2_55"/>
          <p:cNvCxnSpPr>
            <a:stCxn id="397" idx="3"/>
            <a:endCxn id="398" idx="1"/>
          </p:cNvCxnSpPr>
          <p:nvPr/>
        </p:nvCxnSpPr>
        <p:spPr>
          <a:xfrm>
            <a:off x="2481618" y="2838678"/>
            <a:ext cx="958200" cy="0"/>
          </a:xfrm>
          <a:prstGeom prst="straightConnector1">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
        <p:nvSpPr>
          <p:cNvPr id="402" name="Google Shape;402;g3252822ca40_2_55"/>
          <p:cNvSpPr txBox="1"/>
          <p:nvPr/>
        </p:nvSpPr>
        <p:spPr>
          <a:xfrm>
            <a:off x="6966750" y="3807200"/>
            <a:ext cx="16752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Control signal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030A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030A0"/>
                </a:solidFill>
                <a:latin typeface="Arial"/>
                <a:ea typeface="Arial"/>
                <a:cs typeface="Arial"/>
                <a:sym typeface="Arial"/>
              </a:rPr>
              <a:t>Data</a:t>
            </a:r>
            <a:endParaRPr sz="1400" b="0" i="0" u="none" strike="noStrike" cap="none">
              <a:solidFill>
                <a:srgbClr val="7030A0"/>
              </a:solidFill>
              <a:latin typeface="Arial"/>
              <a:ea typeface="Arial"/>
              <a:cs typeface="Arial"/>
              <a:sym typeface="Arial"/>
            </a:endParaRPr>
          </a:p>
        </p:txBody>
      </p:sp>
      <p:cxnSp>
        <p:nvCxnSpPr>
          <p:cNvPr id="403" name="Google Shape;403;g3252822ca40_2_55"/>
          <p:cNvCxnSpPr/>
          <p:nvPr/>
        </p:nvCxnSpPr>
        <p:spPr>
          <a:xfrm>
            <a:off x="7070368" y="4007725"/>
            <a:ext cx="970800" cy="0"/>
          </a:xfrm>
          <a:prstGeom prst="straightConnector1">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404" name="Google Shape;404;g3252822ca40_2_55"/>
          <p:cNvCxnSpPr/>
          <p:nvPr/>
        </p:nvCxnSpPr>
        <p:spPr>
          <a:xfrm>
            <a:off x="7070368" y="4472255"/>
            <a:ext cx="970800" cy="0"/>
          </a:xfrm>
          <a:prstGeom prst="straightConnector1">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405" name="Google Shape;405;g3252822ca40_2_55"/>
          <p:cNvCxnSpPr/>
          <p:nvPr/>
        </p:nvCxnSpPr>
        <p:spPr>
          <a:xfrm>
            <a:off x="5059818" y="2838678"/>
            <a:ext cx="958200" cy="0"/>
          </a:xfrm>
          <a:prstGeom prst="straightConnector1">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406" name="Google Shape;406;g3252822ca40_2_55"/>
          <p:cNvCxnSpPr>
            <a:stCxn id="400" idx="2"/>
            <a:endCxn id="399" idx="3"/>
          </p:cNvCxnSpPr>
          <p:nvPr/>
        </p:nvCxnSpPr>
        <p:spPr>
          <a:xfrm rot="5400000">
            <a:off x="5574631" y="2863878"/>
            <a:ext cx="738600" cy="1768200"/>
          </a:xfrm>
          <a:prstGeom prst="bentConnector2">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sp>
        <p:nvSpPr>
          <p:cNvPr id="407" name="Google Shape;407;g3252822ca40_2_55"/>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講者：章劉軒瑋</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7"/>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Clr>
                <a:schemeClr val="dk1"/>
              </a:buClr>
              <a:buSzPts val="1100"/>
              <a:buFont typeface="Arial"/>
              <a:buNone/>
            </a:pPr>
            <a:r>
              <a:rPr lang="en-US"/>
              <a:t>EPU system verification</a:t>
            </a:r>
            <a:endParaRPr/>
          </a:p>
        </p:txBody>
      </p:sp>
      <p:sp>
        <p:nvSpPr>
          <p:cNvPr id="413" name="Google Shape;413;p7"/>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28</a:t>
            </a:fld>
            <a:endParaRPr/>
          </a:p>
        </p:txBody>
      </p:sp>
      <p:sp>
        <p:nvSpPr>
          <p:cNvPr id="414" name="Google Shape;414;p7"/>
          <p:cNvSpPr txBox="1">
            <a:spLocks noGrp="1"/>
          </p:cNvSpPr>
          <p:nvPr>
            <p:ph type="body" idx="1"/>
          </p:nvPr>
        </p:nvSpPr>
        <p:spPr>
          <a:xfrm>
            <a:off x="559650" y="840771"/>
            <a:ext cx="80247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a:t>4. CPU writes to EPU ctrl register</a:t>
            </a:r>
            <a:endParaRPr/>
          </a:p>
          <a:p>
            <a:pPr marL="0" lvl="0" indent="0" algn="l" rtl="0">
              <a:lnSpc>
                <a:spcPct val="115000"/>
              </a:lnSpc>
              <a:spcBef>
                <a:spcPts val="0"/>
              </a:spcBef>
              <a:spcAft>
                <a:spcPts val="0"/>
              </a:spcAft>
              <a:buSzPts val="1800"/>
              <a:buNone/>
            </a:pPr>
            <a:r>
              <a:rPr lang="en-US"/>
              <a:t>5. The EPU starts calculations</a:t>
            </a:r>
            <a:endParaRPr/>
          </a:p>
          <a:p>
            <a:pPr marL="0" lvl="0" indent="0" algn="l" rtl="0">
              <a:lnSpc>
                <a:spcPct val="115000"/>
              </a:lnSpc>
              <a:spcBef>
                <a:spcPts val="0"/>
              </a:spcBef>
              <a:spcAft>
                <a:spcPts val="0"/>
              </a:spcAft>
              <a:buClr>
                <a:schemeClr val="dk1"/>
              </a:buClr>
              <a:buSzPts val="1100"/>
              <a:buFont typeface="Arial"/>
              <a:buNone/>
            </a:pPr>
            <a:r>
              <a:rPr lang="en-US"/>
              <a:t>6. CPU stuck at WFI</a:t>
            </a:r>
            <a:endParaRPr/>
          </a:p>
          <a:p>
            <a:pPr marL="0" lvl="0" indent="0" algn="l" rtl="0">
              <a:lnSpc>
                <a:spcPct val="115000"/>
              </a:lnSpc>
              <a:spcBef>
                <a:spcPts val="0"/>
              </a:spcBef>
              <a:spcAft>
                <a:spcPts val="0"/>
              </a:spcAft>
              <a:buClr>
                <a:schemeClr val="dk1"/>
              </a:buClr>
              <a:buSzPts val="1100"/>
              <a:buFont typeface="Arial"/>
              <a:buNone/>
            </a:pPr>
            <a:endParaRPr/>
          </a:p>
        </p:txBody>
      </p:sp>
      <p:sp>
        <p:nvSpPr>
          <p:cNvPr id="415" name="Google Shape;415;p7"/>
          <p:cNvSpPr/>
          <p:nvPr/>
        </p:nvSpPr>
        <p:spPr>
          <a:xfrm>
            <a:off x="861618" y="2298678"/>
            <a:ext cx="1620000" cy="1080000"/>
          </a:xfrm>
          <a:prstGeom prst="rect">
            <a:avLst/>
          </a:prstGeom>
          <a:gradFill>
            <a:gsLst>
              <a:gs pos="0">
                <a:srgbClr val="FFD17D"/>
              </a:gs>
              <a:gs pos="35000">
                <a:srgbClr val="FFDCA3"/>
              </a:gs>
              <a:gs pos="100000">
                <a:srgbClr val="FFF1D8"/>
              </a:gs>
            </a:gsLst>
            <a:lin ang="16200000" scaled="0"/>
          </a:gradFill>
          <a:ln w="9525" cap="flat" cmpd="sng">
            <a:solidFill>
              <a:srgbClr val="FDA739"/>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CPU</a:t>
            </a:r>
            <a:endParaRPr sz="1400" b="0" i="0" u="none" strike="noStrike" cap="none">
              <a:solidFill>
                <a:schemeClr val="dk1"/>
              </a:solidFill>
              <a:latin typeface="Arial"/>
              <a:ea typeface="Arial"/>
              <a:cs typeface="Arial"/>
              <a:sym typeface="Arial"/>
            </a:endParaRPr>
          </a:p>
        </p:txBody>
      </p:sp>
      <p:sp>
        <p:nvSpPr>
          <p:cNvPr id="416" name="Google Shape;416;p7"/>
          <p:cNvSpPr/>
          <p:nvPr/>
        </p:nvSpPr>
        <p:spPr>
          <a:xfrm>
            <a:off x="3439825" y="2298678"/>
            <a:ext cx="1620000" cy="1080000"/>
          </a:xfrm>
          <a:prstGeom prst="rect">
            <a:avLst/>
          </a:prstGeom>
          <a:gradFill>
            <a:gsLst>
              <a:gs pos="0">
                <a:srgbClr val="FFD17D"/>
              </a:gs>
              <a:gs pos="35000">
                <a:srgbClr val="FFDCA3"/>
              </a:gs>
              <a:gs pos="100000">
                <a:srgbClr val="FFF1D8"/>
              </a:gs>
            </a:gsLst>
            <a:lin ang="16200000" scaled="0"/>
          </a:gradFill>
          <a:ln w="9525" cap="flat" cmpd="sng">
            <a:solidFill>
              <a:srgbClr val="FDA739"/>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DMA</a:t>
            </a:r>
            <a:endParaRPr sz="1400" b="0" i="0" u="none" strike="noStrike" cap="none">
              <a:solidFill>
                <a:schemeClr val="dk1"/>
              </a:solidFill>
              <a:latin typeface="Arial"/>
              <a:ea typeface="Arial"/>
              <a:cs typeface="Arial"/>
              <a:sym typeface="Arial"/>
            </a:endParaRPr>
          </a:p>
        </p:txBody>
      </p:sp>
      <p:sp>
        <p:nvSpPr>
          <p:cNvPr id="417" name="Google Shape;417;p7"/>
          <p:cNvSpPr/>
          <p:nvPr/>
        </p:nvSpPr>
        <p:spPr>
          <a:xfrm>
            <a:off x="3439831" y="3577150"/>
            <a:ext cx="1620000" cy="1080000"/>
          </a:xfrm>
          <a:prstGeom prst="rect">
            <a:avLst/>
          </a:prstGeom>
          <a:gradFill>
            <a:gsLst>
              <a:gs pos="0">
                <a:srgbClr val="FDECDB"/>
              </a:gs>
              <a:gs pos="100000">
                <a:srgbClr val="F0AA63"/>
              </a:gs>
            </a:gsLst>
            <a:path path="circle">
              <a:fillToRect l="50000" t="50000" r="50000" b="50000"/>
            </a:path>
            <a:tileRect/>
          </a:gradFill>
          <a:ln w="9525" cap="flat" cmpd="sng">
            <a:solidFill>
              <a:srgbClr val="FDA739"/>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EPU</a:t>
            </a:r>
            <a:endParaRPr sz="1400" b="0" i="0" u="none" strike="noStrike" cap="none">
              <a:solidFill>
                <a:schemeClr val="dk1"/>
              </a:solidFill>
              <a:latin typeface="Arial"/>
              <a:ea typeface="Arial"/>
              <a:cs typeface="Arial"/>
              <a:sym typeface="Arial"/>
            </a:endParaRPr>
          </a:p>
        </p:txBody>
      </p:sp>
      <p:sp>
        <p:nvSpPr>
          <p:cNvPr id="418" name="Google Shape;418;p7"/>
          <p:cNvSpPr/>
          <p:nvPr/>
        </p:nvSpPr>
        <p:spPr>
          <a:xfrm>
            <a:off x="6018031" y="2298678"/>
            <a:ext cx="1620000" cy="1080000"/>
          </a:xfrm>
          <a:prstGeom prst="rect">
            <a:avLst/>
          </a:prstGeom>
          <a:gradFill>
            <a:gsLst>
              <a:gs pos="0">
                <a:srgbClr val="FFD17D"/>
              </a:gs>
              <a:gs pos="35000">
                <a:srgbClr val="FFDCA3"/>
              </a:gs>
              <a:gs pos="100000">
                <a:srgbClr val="FFF1D8"/>
              </a:gs>
            </a:gsLst>
            <a:lin ang="16200000" scaled="0"/>
          </a:gradFill>
          <a:ln w="9525" cap="flat" cmpd="sng">
            <a:solidFill>
              <a:srgbClr val="FDA739"/>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DRAM</a:t>
            </a:r>
            <a:endParaRPr sz="1400" b="0" i="0" u="none" strike="noStrike" cap="none">
              <a:solidFill>
                <a:schemeClr val="dk1"/>
              </a:solidFill>
              <a:latin typeface="Arial"/>
              <a:ea typeface="Arial"/>
              <a:cs typeface="Arial"/>
              <a:sym typeface="Arial"/>
            </a:endParaRPr>
          </a:p>
        </p:txBody>
      </p:sp>
      <p:cxnSp>
        <p:nvCxnSpPr>
          <p:cNvPr id="419" name="Google Shape;419;p7"/>
          <p:cNvCxnSpPr>
            <a:stCxn id="415" idx="2"/>
            <a:endCxn id="417" idx="1"/>
          </p:cNvCxnSpPr>
          <p:nvPr/>
        </p:nvCxnSpPr>
        <p:spPr>
          <a:xfrm rot="-5400000" flipH="1">
            <a:off x="2186418" y="2863878"/>
            <a:ext cx="738600" cy="1768200"/>
          </a:xfrm>
          <a:prstGeom prst="bentConnector2">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254"/>
              </a:srgbClr>
            </a:outerShdw>
          </a:effectLst>
        </p:spPr>
      </p:cxnSp>
      <p:sp>
        <p:nvSpPr>
          <p:cNvPr id="420" name="Google Shape;420;p7"/>
          <p:cNvSpPr txBox="1"/>
          <p:nvPr/>
        </p:nvSpPr>
        <p:spPr>
          <a:xfrm>
            <a:off x="6966750" y="3807200"/>
            <a:ext cx="16752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Control signal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030A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030A0"/>
                </a:solidFill>
                <a:latin typeface="Arial"/>
                <a:ea typeface="Arial"/>
                <a:cs typeface="Arial"/>
                <a:sym typeface="Arial"/>
              </a:rPr>
              <a:t>Data</a:t>
            </a:r>
            <a:endParaRPr sz="1400" b="0" i="0" u="none" strike="noStrike" cap="none">
              <a:solidFill>
                <a:srgbClr val="7030A0"/>
              </a:solidFill>
              <a:latin typeface="Arial"/>
              <a:ea typeface="Arial"/>
              <a:cs typeface="Arial"/>
              <a:sym typeface="Arial"/>
            </a:endParaRPr>
          </a:p>
        </p:txBody>
      </p:sp>
      <p:cxnSp>
        <p:nvCxnSpPr>
          <p:cNvPr id="421" name="Google Shape;421;p7"/>
          <p:cNvCxnSpPr/>
          <p:nvPr/>
        </p:nvCxnSpPr>
        <p:spPr>
          <a:xfrm>
            <a:off x="7070368" y="4007725"/>
            <a:ext cx="970800" cy="0"/>
          </a:xfrm>
          <a:prstGeom prst="straightConnector1">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422" name="Google Shape;422;p7"/>
          <p:cNvCxnSpPr/>
          <p:nvPr/>
        </p:nvCxnSpPr>
        <p:spPr>
          <a:xfrm>
            <a:off x="7070368" y="4472255"/>
            <a:ext cx="970800" cy="0"/>
          </a:xfrm>
          <a:prstGeom prst="straightConnector1">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423" name="Google Shape;423;p7"/>
          <p:cNvCxnSpPr>
            <a:stCxn id="416" idx="1"/>
            <a:endCxn id="415" idx="3"/>
          </p:cNvCxnSpPr>
          <p:nvPr/>
        </p:nvCxnSpPr>
        <p:spPr>
          <a:xfrm rot="10800000">
            <a:off x="2481625" y="2838678"/>
            <a:ext cx="958200" cy="0"/>
          </a:xfrm>
          <a:prstGeom prst="straightConnector1">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
        <p:nvSpPr>
          <p:cNvPr id="424" name="Google Shape;424;p7"/>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講者：章劉軒瑋</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3252822ca40_2_73"/>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1100"/>
              <a:buNone/>
            </a:pPr>
            <a:r>
              <a:rPr lang="en-US"/>
              <a:t>EPU system verification</a:t>
            </a:r>
            <a:endParaRPr/>
          </a:p>
        </p:txBody>
      </p:sp>
      <p:sp>
        <p:nvSpPr>
          <p:cNvPr id="430" name="Google Shape;430;g3252822ca40_2_73"/>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29</a:t>
            </a:fld>
            <a:endParaRPr/>
          </a:p>
        </p:txBody>
      </p:sp>
      <p:sp>
        <p:nvSpPr>
          <p:cNvPr id="431" name="Google Shape;431;g3252822ca40_2_73"/>
          <p:cNvSpPr txBox="1">
            <a:spLocks noGrp="1"/>
          </p:cNvSpPr>
          <p:nvPr>
            <p:ph type="body" idx="1"/>
          </p:nvPr>
        </p:nvSpPr>
        <p:spPr>
          <a:xfrm>
            <a:off x="559650" y="840771"/>
            <a:ext cx="80247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a:t>7. EPU finishes and send interrupt. CPU continues with ISR</a:t>
            </a:r>
            <a:endParaRPr/>
          </a:p>
          <a:p>
            <a:pPr marL="0" lvl="0" indent="0" algn="l" rtl="0">
              <a:lnSpc>
                <a:spcPct val="115000"/>
              </a:lnSpc>
              <a:spcBef>
                <a:spcPts val="0"/>
              </a:spcBef>
              <a:spcAft>
                <a:spcPts val="0"/>
              </a:spcAft>
              <a:buSzPts val="1800"/>
              <a:buNone/>
            </a:pPr>
            <a:r>
              <a:rPr lang="en-US"/>
              <a:t>8. DMA move data from EPU to DRAM</a:t>
            </a:r>
            <a:endParaRPr/>
          </a:p>
          <a:p>
            <a:pPr marL="0" lvl="0" indent="0" algn="l" rtl="0">
              <a:lnSpc>
                <a:spcPct val="115000"/>
              </a:lnSpc>
              <a:spcBef>
                <a:spcPts val="0"/>
              </a:spcBef>
              <a:spcAft>
                <a:spcPts val="0"/>
              </a:spcAft>
              <a:buSzPts val="1800"/>
              <a:buNone/>
            </a:pPr>
            <a:r>
              <a:rPr lang="en-US"/>
              <a:t>9. TB verify the content of DRAM</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p:txBody>
      </p:sp>
      <p:sp>
        <p:nvSpPr>
          <p:cNvPr id="432" name="Google Shape;432;g3252822ca40_2_73"/>
          <p:cNvSpPr/>
          <p:nvPr/>
        </p:nvSpPr>
        <p:spPr>
          <a:xfrm>
            <a:off x="861618" y="2298678"/>
            <a:ext cx="1620000" cy="1080000"/>
          </a:xfrm>
          <a:prstGeom prst="rect">
            <a:avLst/>
          </a:prstGeom>
          <a:gradFill>
            <a:gsLst>
              <a:gs pos="0">
                <a:srgbClr val="FFD17D"/>
              </a:gs>
              <a:gs pos="35000">
                <a:srgbClr val="FFDCA3"/>
              </a:gs>
              <a:gs pos="100000">
                <a:srgbClr val="FFF1D8"/>
              </a:gs>
            </a:gsLst>
            <a:lin ang="16200038" scaled="0"/>
          </a:gradFill>
          <a:ln w="9525" cap="flat" cmpd="sng">
            <a:solidFill>
              <a:srgbClr val="FDA73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CPU</a:t>
            </a:r>
            <a:endParaRPr sz="1400" b="0" i="0" u="none" strike="noStrike" cap="none">
              <a:solidFill>
                <a:schemeClr val="dk1"/>
              </a:solidFill>
              <a:latin typeface="Arial"/>
              <a:ea typeface="Arial"/>
              <a:cs typeface="Arial"/>
              <a:sym typeface="Arial"/>
            </a:endParaRPr>
          </a:p>
        </p:txBody>
      </p:sp>
      <p:sp>
        <p:nvSpPr>
          <p:cNvPr id="433" name="Google Shape;433;g3252822ca40_2_73"/>
          <p:cNvSpPr/>
          <p:nvPr/>
        </p:nvSpPr>
        <p:spPr>
          <a:xfrm>
            <a:off x="3439825" y="2298678"/>
            <a:ext cx="1620000" cy="1080000"/>
          </a:xfrm>
          <a:prstGeom prst="rect">
            <a:avLst/>
          </a:prstGeom>
          <a:gradFill>
            <a:gsLst>
              <a:gs pos="0">
                <a:srgbClr val="FFD17D"/>
              </a:gs>
              <a:gs pos="35000">
                <a:srgbClr val="FFDCA3"/>
              </a:gs>
              <a:gs pos="100000">
                <a:srgbClr val="FFF1D8"/>
              </a:gs>
            </a:gsLst>
            <a:lin ang="16200038" scaled="0"/>
          </a:gradFill>
          <a:ln w="9525" cap="flat" cmpd="sng">
            <a:solidFill>
              <a:srgbClr val="FDA73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DMA</a:t>
            </a:r>
            <a:endParaRPr sz="1400" b="0" i="0" u="none" strike="noStrike" cap="none">
              <a:solidFill>
                <a:schemeClr val="dk1"/>
              </a:solidFill>
              <a:latin typeface="Arial"/>
              <a:ea typeface="Arial"/>
              <a:cs typeface="Arial"/>
              <a:sym typeface="Arial"/>
            </a:endParaRPr>
          </a:p>
        </p:txBody>
      </p:sp>
      <p:sp>
        <p:nvSpPr>
          <p:cNvPr id="434" name="Google Shape;434;g3252822ca40_2_73"/>
          <p:cNvSpPr/>
          <p:nvPr/>
        </p:nvSpPr>
        <p:spPr>
          <a:xfrm>
            <a:off x="3439831" y="3577150"/>
            <a:ext cx="1620000" cy="1080000"/>
          </a:xfrm>
          <a:prstGeom prst="rect">
            <a:avLst/>
          </a:prstGeom>
          <a:gradFill>
            <a:gsLst>
              <a:gs pos="0">
                <a:srgbClr val="FDECDB"/>
              </a:gs>
              <a:gs pos="100000">
                <a:srgbClr val="F0AA63"/>
              </a:gs>
            </a:gsLst>
            <a:path path="circle">
              <a:fillToRect l="50000" t="50000" r="50000" b="50000"/>
            </a:path>
            <a:tileRect/>
          </a:gradFill>
          <a:ln w="9525" cap="flat" cmpd="sng">
            <a:solidFill>
              <a:srgbClr val="FDA73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EPU</a:t>
            </a:r>
            <a:endParaRPr sz="1400" b="0" i="0" u="none" strike="noStrike" cap="none">
              <a:solidFill>
                <a:schemeClr val="dk1"/>
              </a:solidFill>
              <a:latin typeface="Arial"/>
              <a:ea typeface="Arial"/>
              <a:cs typeface="Arial"/>
              <a:sym typeface="Arial"/>
            </a:endParaRPr>
          </a:p>
        </p:txBody>
      </p:sp>
      <p:sp>
        <p:nvSpPr>
          <p:cNvPr id="435" name="Google Shape;435;g3252822ca40_2_73"/>
          <p:cNvSpPr/>
          <p:nvPr/>
        </p:nvSpPr>
        <p:spPr>
          <a:xfrm>
            <a:off x="6018031" y="2298678"/>
            <a:ext cx="1620000" cy="1080000"/>
          </a:xfrm>
          <a:prstGeom prst="rect">
            <a:avLst/>
          </a:prstGeom>
          <a:gradFill>
            <a:gsLst>
              <a:gs pos="0">
                <a:srgbClr val="FFD17D"/>
              </a:gs>
              <a:gs pos="35000">
                <a:srgbClr val="FFDCA3"/>
              </a:gs>
              <a:gs pos="100000">
                <a:srgbClr val="FFF1D8"/>
              </a:gs>
            </a:gsLst>
            <a:lin ang="16200038" scaled="0"/>
          </a:gradFill>
          <a:ln w="9525" cap="flat" cmpd="sng">
            <a:solidFill>
              <a:srgbClr val="FDA73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DRAM</a:t>
            </a:r>
            <a:endParaRPr sz="1400" b="0" i="0" u="none" strike="noStrike" cap="none">
              <a:solidFill>
                <a:schemeClr val="dk1"/>
              </a:solidFill>
              <a:latin typeface="Arial"/>
              <a:ea typeface="Arial"/>
              <a:cs typeface="Arial"/>
              <a:sym typeface="Arial"/>
            </a:endParaRPr>
          </a:p>
        </p:txBody>
      </p:sp>
      <p:cxnSp>
        <p:nvCxnSpPr>
          <p:cNvPr id="436" name="Google Shape;436;g3252822ca40_2_73"/>
          <p:cNvCxnSpPr>
            <a:stCxn id="434" idx="1"/>
            <a:endCxn id="432" idx="2"/>
          </p:cNvCxnSpPr>
          <p:nvPr/>
        </p:nvCxnSpPr>
        <p:spPr>
          <a:xfrm rot="10800000">
            <a:off x="1671631" y="3378550"/>
            <a:ext cx="1768200" cy="738600"/>
          </a:xfrm>
          <a:prstGeom prst="bentConnector2">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
        <p:nvSpPr>
          <p:cNvPr id="437" name="Google Shape;437;g3252822ca40_2_73"/>
          <p:cNvSpPr txBox="1"/>
          <p:nvPr/>
        </p:nvSpPr>
        <p:spPr>
          <a:xfrm>
            <a:off x="6966750" y="3807200"/>
            <a:ext cx="16752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Control signal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030A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7030A0"/>
                </a:solidFill>
                <a:latin typeface="Arial"/>
                <a:ea typeface="Arial"/>
                <a:cs typeface="Arial"/>
                <a:sym typeface="Arial"/>
              </a:rPr>
              <a:t>Data</a:t>
            </a:r>
            <a:endParaRPr sz="1400" b="0" i="0" u="none" strike="noStrike" cap="none">
              <a:solidFill>
                <a:srgbClr val="7030A0"/>
              </a:solidFill>
              <a:latin typeface="Arial"/>
              <a:ea typeface="Arial"/>
              <a:cs typeface="Arial"/>
              <a:sym typeface="Arial"/>
            </a:endParaRPr>
          </a:p>
        </p:txBody>
      </p:sp>
      <p:cxnSp>
        <p:nvCxnSpPr>
          <p:cNvPr id="438" name="Google Shape;438;g3252822ca40_2_73"/>
          <p:cNvCxnSpPr/>
          <p:nvPr/>
        </p:nvCxnSpPr>
        <p:spPr>
          <a:xfrm>
            <a:off x="7070368" y="4007725"/>
            <a:ext cx="970800" cy="0"/>
          </a:xfrm>
          <a:prstGeom prst="straightConnector1">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439" name="Google Shape;439;g3252822ca40_2_73"/>
          <p:cNvCxnSpPr/>
          <p:nvPr/>
        </p:nvCxnSpPr>
        <p:spPr>
          <a:xfrm>
            <a:off x="7070368" y="4472255"/>
            <a:ext cx="970800" cy="0"/>
          </a:xfrm>
          <a:prstGeom prst="straightConnector1">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440" name="Google Shape;440;g3252822ca40_2_73"/>
          <p:cNvCxnSpPr/>
          <p:nvPr/>
        </p:nvCxnSpPr>
        <p:spPr>
          <a:xfrm>
            <a:off x="2481618" y="2838678"/>
            <a:ext cx="958200" cy="0"/>
          </a:xfrm>
          <a:prstGeom prst="straightConnector1">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441" name="Google Shape;441;g3252822ca40_2_73"/>
          <p:cNvCxnSpPr>
            <a:stCxn id="433" idx="2"/>
            <a:endCxn id="434" idx="0"/>
          </p:cNvCxnSpPr>
          <p:nvPr/>
        </p:nvCxnSpPr>
        <p:spPr>
          <a:xfrm>
            <a:off x="4249825" y="3378678"/>
            <a:ext cx="0" cy="198600"/>
          </a:xfrm>
          <a:prstGeom prst="straightConnector1">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442" name="Google Shape;442;g3252822ca40_2_73"/>
          <p:cNvCxnSpPr>
            <a:stCxn id="434" idx="3"/>
            <a:endCxn id="435" idx="2"/>
          </p:cNvCxnSpPr>
          <p:nvPr/>
        </p:nvCxnSpPr>
        <p:spPr>
          <a:xfrm rot="10800000" flipH="1">
            <a:off x="5059831" y="3378550"/>
            <a:ext cx="1768200" cy="738600"/>
          </a:xfrm>
          <a:prstGeom prst="bentConnector2">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sp>
        <p:nvSpPr>
          <p:cNvPr id="443" name="Google Shape;443;g3252822ca40_2_73"/>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講者：章劉軒瑋</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Motivation and Data</a:t>
            </a:r>
            <a:endParaRPr/>
          </a:p>
        </p:txBody>
      </p:sp>
      <p:sp>
        <p:nvSpPr>
          <p:cNvPr id="145" name="Google Shape;145;p3"/>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3</a:t>
            </a:fld>
            <a:endParaRPr/>
          </a:p>
        </p:txBody>
      </p:sp>
      <p:sp>
        <p:nvSpPr>
          <p:cNvPr id="146" name="Google Shape;146;p3"/>
          <p:cNvSpPr txBox="1">
            <a:spLocks noGrp="1"/>
          </p:cNvSpPr>
          <p:nvPr>
            <p:ph type="body" idx="1"/>
          </p:nvPr>
        </p:nvSpPr>
        <p:spPr>
          <a:xfrm>
            <a:off x="447675" y="939258"/>
            <a:ext cx="4052888" cy="3717925"/>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a:t>Motivation</a:t>
            </a:r>
            <a:endParaRPr/>
          </a:p>
          <a:p>
            <a:pPr marL="596900" lvl="1" indent="0" algn="l" rtl="0">
              <a:lnSpc>
                <a:spcPct val="115000"/>
              </a:lnSpc>
              <a:spcBef>
                <a:spcPts val="0"/>
              </a:spcBef>
              <a:spcAft>
                <a:spcPts val="0"/>
              </a:spcAft>
              <a:buSzPts val="1400"/>
              <a:buNone/>
            </a:pPr>
            <a:r>
              <a:rPr lang="en-US"/>
              <a:t>We aim to train a model capable of quickly recognizing visual data from different perspectives, assisting doctors in making diagnoses.</a:t>
            </a:r>
            <a:endParaRPr/>
          </a:p>
          <a:p>
            <a:pPr marL="457200" lvl="0" indent="-342900" algn="l" rtl="0">
              <a:lnSpc>
                <a:spcPct val="115000"/>
              </a:lnSpc>
              <a:spcBef>
                <a:spcPts val="0"/>
              </a:spcBef>
              <a:spcAft>
                <a:spcPts val="0"/>
              </a:spcAft>
              <a:buSzPts val="1800"/>
              <a:buChar char="●"/>
            </a:pPr>
            <a:r>
              <a:rPr lang="en-US"/>
              <a:t>Data set</a:t>
            </a:r>
            <a:endParaRPr/>
          </a:p>
          <a:p>
            <a:pPr marL="914400" lvl="1" indent="-317500" algn="l" rtl="0">
              <a:lnSpc>
                <a:spcPct val="115000"/>
              </a:lnSpc>
              <a:spcBef>
                <a:spcPts val="0"/>
              </a:spcBef>
              <a:spcAft>
                <a:spcPts val="0"/>
              </a:spcAft>
              <a:buSzPts val="1400"/>
              <a:buChar char="○"/>
            </a:pPr>
            <a:r>
              <a:rPr lang="en-US"/>
              <a:t>Echocardiographic images</a:t>
            </a:r>
            <a:endParaRPr/>
          </a:p>
          <a:p>
            <a:pPr marL="914400" lvl="1" indent="-317500" algn="l" rtl="0">
              <a:lnSpc>
                <a:spcPct val="115000"/>
              </a:lnSpc>
              <a:spcBef>
                <a:spcPts val="0"/>
              </a:spcBef>
              <a:spcAft>
                <a:spcPts val="0"/>
              </a:spcAft>
              <a:buSzPts val="1400"/>
              <a:buChar char="○"/>
            </a:pPr>
            <a:r>
              <a:rPr lang="en-US"/>
              <a:t>Train: 4000</a:t>
            </a:r>
            <a:endParaRPr/>
          </a:p>
          <a:p>
            <a:pPr marL="914400" lvl="1" indent="-317500" algn="l" rtl="0">
              <a:lnSpc>
                <a:spcPct val="115000"/>
              </a:lnSpc>
              <a:spcBef>
                <a:spcPts val="0"/>
              </a:spcBef>
              <a:spcAft>
                <a:spcPts val="0"/>
              </a:spcAft>
              <a:buSzPts val="1400"/>
              <a:buChar char="○"/>
            </a:pPr>
            <a:r>
              <a:rPr lang="en-US"/>
              <a:t>Validation: 500</a:t>
            </a:r>
            <a:endParaRPr/>
          </a:p>
          <a:p>
            <a:pPr marL="914400" lvl="1" indent="-317500" algn="l" rtl="0">
              <a:lnSpc>
                <a:spcPct val="115000"/>
              </a:lnSpc>
              <a:spcBef>
                <a:spcPts val="0"/>
              </a:spcBef>
              <a:spcAft>
                <a:spcPts val="0"/>
              </a:spcAft>
              <a:buSzPts val="1400"/>
              <a:buChar char="○"/>
            </a:pPr>
            <a:r>
              <a:rPr lang="en-US"/>
              <a:t>Test: 500</a:t>
            </a:r>
            <a:endParaRPr/>
          </a:p>
          <a:p>
            <a:pPr marL="914400" lvl="1" indent="-317500" algn="l" rtl="0">
              <a:lnSpc>
                <a:spcPct val="115000"/>
              </a:lnSpc>
              <a:spcBef>
                <a:spcPts val="0"/>
              </a:spcBef>
              <a:spcAft>
                <a:spcPts val="0"/>
              </a:spcAft>
              <a:buSzPts val="1400"/>
              <a:buChar char="○"/>
            </a:pPr>
            <a:r>
              <a:rPr lang="en-US"/>
              <a:t>Classes: 5</a:t>
            </a:r>
            <a:endParaRPr/>
          </a:p>
          <a:p>
            <a:pPr marL="914400" lvl="1" indent="-317500" algn="l" rtl="0">
              <a:lnSpc>
                <a:spcPct val="115000"/>
              </a:lnSpc>
              <a:spcBef>
                <a:spcPts val="0"/>
              </a:spcBef>
              <a:spcAft>
                <a:spcPts val="0"/>
              </a:spcAft>
              <a:buSzPts val="1400"/>
              <a:buChar char="○"/>
            </a:pPr>
            <a:r>
              <a:rPr lang="en-US"/>
              <a:t>Image size:100 x 100 pixels</a:t>
            </a:r>
            <a:endParaRPr/>
          </a:p>
          <a:p>
            <a:pPr marL="914400" lvl="1" indent="-228600" algn="l" rtl="0">
              <a:lnSpc>
                <a:spcPct val="115000"/>
              </a:lnSpc>
              <a:spcBef>
                <a:spcPts val="0"/>
              </a:spcBef>
              <a:spcAft>
                <a:spcPts val="0"/>
              </a:spcAft>
              <a:buSzPts val="1400"/>
              <a:buNone/>
            </a:pPr>
            <a:endParaRPr/>
          </a:p>
        </p:txBody>
      </p:sp>
      <p:pic>
        <p:nvPicPr>
          <p:cNvPr id="147" name="Google Shape;147;p3"/>
          <p:cNvPicPr preferRelativeResize="0"/>
          <p:nvPr/>
        </p:nvPicPr>
        <p:blipFill rotWithShape="1">
          <a:blip r:embed="rId3">
            <a:alphaModFix/>
          </a:blip>
          <a:srcRect/>
          <a:stretch/>
        </p:blipFill>
        <p:spPr>
          <a:xfrm>
            <a:off x="4614389" y="1230406"/>
            <a:ext cx="4059062" cy="3087598"/>
          </a:xfrm>
          <a:prstGeom prst="rect">
            <a:avLst/>
          </a:prstGeom>
          <a:noFill/>
          <a:ln>
            <a:noFill/>
          </a:ln>
        </p:spPr>
      </p:pic>
      <p:sp>
        <p:nvSpPr>
          <p:cNvPr id="148" name="Google Shape;148;p3"/>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講者：章劉軒瑋</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32be555c2a0_1_25"/>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Specification</a:t>
            </a:r>
            <a:endParaRPr/>
          </a:p>
        </p:txBody>
      </p:sp>
      <p:sp>
        <p:nvSpPr>
          <p:cNvPr id="449" name="Google Shape;449;g32be555c2a0_1_25"/>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30</a:t>
            </a:fld>
            <a:endParaRPr/>
          </a:p>
        </p:txBody>
      </p:sp>
      <p:graphicFrame>
        <p:nvGraphicFramePr>
          <p:cNvPr id="450" name="Google Shape;450;g32be555c2a0_1_25"/>
          <p:cNvGraphicFramePr/>
          <p:nvPr/>
        </p:nvGraphicFramePr>
        <p:xfrm>
          <a:off x="1369144" y="1458893"/>
          <a:ext cx="3000000" cy="3000000"/>
        </p:xfrm>
        <a:graphic>
          <a:graphicData uri="http://schemas.openxmlformats.org/drawingml/2006/table">
            <a:tbl>
              <a:tblPr>
                <a:noFill/>
                <a:tableStyleId>{EA9DAC87-3101-476E-92B7-C941E129A190}</a:tableStyleId>
              </a:tblPr>
              <a:tblGrid>
                <a:gridCol w="1870750">
                  <a:extLst>
                    <a:ext uri="{9D8B030D-6E8A-4147-A177-3AD203B41FA5}">
                      <a16:colId xmlns:a16="http://schemas.microsoft.com/office/drawing/2014/main" val="20000"/>
                    </a:ext>
                  </a:extLst>
                </a:gridCol>
                <a:gridCol w="1309800">
                  <a:extLst>
                    <a:ext uri="{9D8B030D-6E8A-4147-A177-3AD203B41FA5}">
                      <a16:colId xmlns:a16="http://schemas.microsoft.com/office/drawing/2014/main" val="20001"/>
                    </a:ext>
                  </a:extLst>
                </a:gridCol>
                <a:gridCol w="1904450">
                  <a:extLst>
                    <a:ext uri="{9D8B030D-6E8A-4147-A177-3AD203B41FA5}">
                      <a16:colId xmlns:a16="http://schemas.microsoft.com/office/drawing/2014/main" val="20002"/>
                    </a:ext>
                  </a:extLst>
                </a:gridCol>
                <a:gridCol w="1150625">
                  <a:extLst>
                    <a:ext uri="{9D8B030D-6E8A-4147-A177-3AD203B41FA5}">
                      <a16:colId xmlns:a16="http://schemas.microsoft.com/office/drawing/2014/main" val="20003"/>
                    </a:ext>
                  </a:extLst>
                </a:gridCol>
              </a:tblGrid>
              <a:tr h="323375">
                <a:tc rowSpan="2">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Pipeline</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Stage</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Max working Freq.</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Data Width</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3375">
                <a:tc vMerge="1">
                  <a:txBody>
                    <a:bodyPr/>
                    <a:lstStyle/>
                    <a:p>
                      <a:endParaRPr lang="zh-TW"/>
                    </a:p>
                  </a:txBody>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5 stages</a:t>
                      </a:r>
                      <a:endParaRPr sz="1400" u="none" strike="noStrike" cap="none"/>
                    </a:p>
                  </a:txBody>
                  <a:tcPr marL="68575" marR="68575" marT="4572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1GHz</a:t>
                      </a:r>
                      <a:endParaRPr sz="1400" u="none" strike="noStrike" cap="none"/>
                    </a:p>
                  </a:txBody>
                  <a:tcPr marL="68575" marR="68575" marT="4572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32 bits</a:t>
                      </a:r>
                      <a:endParaRPr sz="1400" u="none" strike="noStrike" cap="none"/>
                    </a:p>
                  </a:txBody>
                  <a:tcPr marL="68575" marR="68575" marT="4572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3375">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Number of Instructions</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3">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65 </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2"/>
                  </a:ext>
                </a:extLst>
              </a:tr>
              <a:tr h="323375">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New Instructions (8)</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3">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 andn  rd rs1 rs2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2. orn     rd rs1 rs2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3. xnor   rd rs1 rs2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4. max   rd rs1 rs2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5. maxu rd rs1 rs2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6. min    rd rs1 rs2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7. minu  rd rs1 rs2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8. sext.b rd rs</a:t>
                      </a:r>
                      <a:endParaRPr sz="1400" u="none" strike="noStrike" cap="none"/>
                    </a:p>
                  </a:txBody>
                  <a:tcPr marL="68575" marR="68575" marT="4572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3"/>
                  </a:ext>
                </a:extLst>
              </a:tr>
            </a:tbl>
          </a:graphicData>
        </a:graphic>
      </p:graphicFrame>
      <p:sp>
        <p:nvSpPr>
          <p:cNvPr id="451" name="Google Shape;451;g32be555c2a0_1_25"/>
          <p:cNvSpPr txBox="1"/>
          <p:nvPr/>
        </p:nvSpPr>
        <p:spPr>
          <a:xfrm>
            <a:off x="1369144" y="982361"/>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CPU</a:t>
            </a:r>
            <a:endParaRPr sz="2400" b="0" i="0" u="none" strike="noStrike" cap="none">
              <a:solidFill>
                <a:srgbClr val="000000"/>
              </a:solidFill>
              <a:latin typeface="Arial"/>
              <a:ea typeface="Arial"/>
              <a:cs typeface="Arial"/>
              <a:sym typeface="Arial"/>
            </a:endParaRPr>
          </a:p>
        </p:txBody>
      </p:sp>
      <p:sp>
        <p:nvSpPr>
          <p:cNvPr id="452" name="Google Shape;452;g32be555c2a0_1_25"/>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講者：林弘偉</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8"/>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AXI Address Mapping</a:t>
            </a:r>
            <a:endParaRPr/>
          </a:p>
        </p:txBody>
      </p:sp>
      <p:sp>
        <p:nvSpPr>
          <p:cNvPr id="458" name="Google Shape;458;p8"/>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50"/>
              <a:buNone/>
            </a:pPr>
            <a:fld id="{00000000-1234-1234-1234-123412341234}" type="slidenum">
              <a:rPr lang="en-US"/>
              <a:t>31</a:t>
            </a:fld>
            <a:endParaRPr/>
          </a:p>
        </p:txBody>
      </p:sp>
      <p:graphicFrame>
        <p:nvGraphicFramePr>
          <p:cNvPr id="459" name="Google Shape;459;p8"/>
          <p:cNvGraphicFramePr/>
          <p:nvPr/>
        </p:nvGraphicFramePr>
        <p:xfrm>
          <a:off x="551628" y="834244"/>
          <a:ext cx="3000000" cy="3000000"/>
        </p:xfrm>
        <a:graphic>
          <a:graphicData uri="http://schemas.openxmlformats.org/drawingml/2006/table">
            <a:tbl>
              <a:tblPr>
                <a:noFill/>
                <a:tableStyleId>{EA9DAC87-3101-476E-92B7-C941E129A190}</a:tableStyleId>
              </a:tblPr>
              <a:tblGrid>
                <a:gridCol w="2245050">
                  <a:extLst>
                    <a:ext uri="{9D8B030D-6E8A-4147-A177-3AD203B41FA5}">
                      <a16:colId xmlns:a16="http://schemas.microsoft.com/office/drawing/2014/main" val="20000"/>
                    </a:ext>
                  </a:extLst>
                </a:gridCol>
                <a:gridCol w="1960150">
                  <a:extLst>
                    <a:ext uri="{9D8B030D-6E8A-4147-A177-3AD203B41FA5}">
                      <a16:colId xmlns:a16="http://schemas.microsoft.com/office/drawing/2014/main" val="20001"/>
                    </a:ext>
                  </a:extLst>
                </a:gridCol>
                <a:gridCol w="1960150">
                  <a:extLst>
                    <a:ext uri="{9D8B030D-6E8A-4147-A177-3AD203B41FA5}">
                      <a16:colId xmlns:a16="http://schemas.microsoft.com/office/drawing/2014/main" val="20002"/>
                    </a:ext>
                  </a:extLst>
                </a:gridCol>
                <a:gridCol w="1960150">
                  <a:extLst>
                    <a:ext uri="{9D8B030D-6E8A-4147-A177-3AD203B41FA5}">
                      <a16:colId xmlns:a16="http://schemas.microsoft.com/office/drawing/2014/main" val="20003"/>
                    </a:ext>
                  </a:extLst>
                </a:gridCol>
              </a:tblGrid>
              <a:tr h="283150">
                <a:tc rowSpan="11">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Specify Memory </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and </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I/O mapping</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Slave</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Start address</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End address</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9250">
                <a:tc vMerge="1">
                  <a:txBody>
                    <a:bodyPr/>
                    <a:lstStyle/>
                    <a:p>
                      <a:endParaRPr lang="zh-TW"/>
                    </a:p>
                  </a:txBody>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ROM</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0x0000_0000</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0x0000_1FFF</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9250">
                <a:tc vMerge="1">
                  <a:txBody>
                    <a:bodyPr/>
                    <a:lstStyle/>
                    <a:p>
                      <a:endParaRPr lang="zh-TW"/>
                    </a:p>
                  </a:txBody>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IM</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0x0001_0000</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0x0001_FFFF</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9250">
                <a:tc vMerge="1">
                  <a:txBody>
                    <a:bodyPr/>
                    <a:lstStyle/>
                    <a:p>
                      <a:endParaRPr lang="zh-TW"/>
                    </a:p>
                  </a:txBody>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DM</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0x0002_0000</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0x0002_FFFF</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9250">
                <a:tc vMerge="1">
                  <a:txBody>
                    <a:bodyPr/>
                    <a:lstStyle/>
                    <a:p>
                      <a:endParaRPr lang="zh-TW"/>
                    </a:p>
                  </a:txBody>
                  <a:tcPr/>
                </a:tc>
                <a:tc>
                  <a:txBody>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Times New Roman"/>
                          <a:ea typeface="Times New Roman"/>
                          <a:cs typeface="Times New Roman"/>
                          <a:sym typeface="Times New Roman"/>
                        </a:rPr>
                        <a:t>EPU_Image_SRAM0</a:t>
                      </a:r>
                      <a:endParaRPr sz="1400" u="none" strike="noStrike" cap="none">
                        <a:solidFill>
                          <a:schemeClr val="dk1"/>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Times New Roman"/>
                          <a:ea typeface="Times New Roman"/>
                          <a:cs typeface="Times New Roman"/>
                          <a:sym typeface="Times New Roman"/>
                        </a:rPr>
                        <a:t>0x0003_0000</a:t>
                      </a:r>
                      <a:endParaRPr sz="1400" u="none" strike="noStrike" cap="none">
                        <a:solidFill>
                          <a:srgbClr val="0070C0"/>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Times New Roman"/>
                          <a:ea typeface="Times New Roman"/>
                          <a:cs typeface="Times New Roman"/>
                          <a:sym typeface="Times New Roman"/>
                        </a:rPr>
                        <a:t>0x0003_FFFF</a:t>
                      </a:r>
                      <a:endParaRPr sz="1400" u="none" strike="noStrike" cap="none">
                        <a:solidFill>
                          <a:srgbClr val="0070C0"/>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69250">
                <a:tc vMerge="1">
                  <a:txBody>
                    <a:bodyPr/>
                    <a:lstStyle/>
                    <a:p>
                      <a:endParaRPr lang="zh-TW"/>
                    </a:p>
                  </a:txBody>
                  <a:tcPr/>
                </a:tc>
                <a:tc>
                  <a:txBody>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Times New Roman"/>
                          <a:ea typeface="Times New Roman"/>
                          <a:cs typeface="Times New Roman"/>
                          <a:sym typeface="Times New Roman"/>
                        </a:rPr>
                        <a:t>EPU _Param_SRAM1</a:t>
                      </a:r>
                      <a:endParaRPr sz="1400" u="none" strike="noStrike" cap="none">
                        <a:solidFill>
                          <a:schemeClr val="dk1"/>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Times New Roman"/>
                          <a:ea typeface="Times New Roman"/>
                          <a:cs typeface="Times New Roman"/>
                          <a:sym typeface="Times New Roman"/>
                        </a:rPr>
                        <a:t>0x0004_0000</a:t>
                      </a:r>
                      <a:endParaRPr sz="1400" u="none" strike="noStrike" cap="none">
                        <a:solidFill>
                          <a:srgbClr val="0070C0"/>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Times New Roman"/>
                          <a:ea typeface="Times New Roman"/>
                          <a:cs typeface="Times New Roman"/>
                          <a:sym typeface="Times New Roman"/>
                        </a:rPr>
                        <a:t>0x0004_FFFF</a:t>
                      </a:r>
                      <a:endParaRPr sz="1400" u="none" strike="noStrike" cap="none">
                        <a:solidFill>
                          <a:srgbClr val="0070C0"/>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69250">
                <a:tc vMerge="1">
                  <a:txBody>
                    <a:bodyPr/>
                    <a:lstStyle/>
                    <a:p>
                      <a:endParaRPr lang="zh-TW"/>
                    </a:p>
                  </a:txBody>
                  <a:tcPr/>
                </a:tc>
                <a:tc>
                  <a:txBody>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Times New Roman"/>
                          <a:ea typeface="Times New Roman"/>
                          <a:cs typeface="Times New Roman"/>
                          <a:sym typeface="Times New Roman"/>
                        </a:rPr>
                        <a:t>EPU_Image_SRAM1</a:t>
                      </a:r>
                      <a:endParaRPr sz="1400" u="none" strike="noStrike" cap="none">
                        <a:solidFill>
                          <a:schemeClr val="dk1"/>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Times New Roman"/>
                          <a:ea typeface="Times New Roman"/>
                          <a:cs typeface="Times New Roman"/>
                          <a:sym typeface="Times New Roman"/>
                        </a:rPr>
                        <a:t>0x0005_0000</a:t>
                      </a:r>
                      <a:endParaRPr sz="1400" u="none" strike="noStrike" cap="none">
                        <a:solidFill>
                          <a:srgbClr val="0070C0"/>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Times New Roman"/>
                          <a:ea typeface="Times New Roman"/>
                          <a:cs typeface="Times New Roman"/>
                          <a:sym typeface="Times New Roman"/>
                        </a:rPr>
                        <a:t>0x0005_FFFF</a:t>
                      </a:r>
                      <a:endParaRPr sz="1400" u="none" strike="noStrike" cap="none">
                        <a:solidFill>
                          <a:srgbClr val="0070C0"/>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69250">
                <a:tc vMerge="1">
                  <a:txBody>
                    <a:bodyPr/>
                    <a:lstStyle/>
                    <a:p>
                      <a:endParaRPr lang="zh-TW"/>
                    </a:p>
                  </a:txBody>
                  <a:tcPr/>
                </a:tc>
                <a:tc>
                  <a:txBody>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Times New Roman"/>
                          <a:ea typeface="Times New Roman"/>
                          <a:cs typeface="Times New Roman"/>
                          <a:sym typeface="Times New Roman"/>
                        </a:rPr>
                        <a:t>EPU</a:t>
                      </a:r>
                      <a:endParaRPr sz="1400" u="none" strike="noStrike" cap="none">
                        <a:solidFill>
                          <a:schemeClr val="dk1"/>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Times New Roman"/>
                          <a:ea typeface="Times New Roman"/>
                          <a:cs typeface="Times New Roman"/>
                          <a:sym typeface="Times New Roman"/>
                        </a:rPr>
                        <a:t>0x0006_0000</a:t>
                      </a:r>
                      <a:endParaRPr sz="1400" u="none" strike="noStrike" cap="none">
                        <a:solidFill>
                          <a:srgbClr val="0070C0"/>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Times New Roman"/>
                          <a:ea typeface="Times New Roman"/>
                          <a:cs typeface="Times New Roman"/>
                          <a:sym typeface="Times New Roman"/>
                        </a:rPr>
                        <a:t>0x0006_0004</a:t>
                      </a:r>
                      <a:endParaRPr sz="1400" u="none" strike="noStrike" cap="none">
                        <a:solidFill>
                          <a:srgbClr val="0070C0"/>
                        </a:solidFill>
                      </a:endParaRPr>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69250">
                <a:tc vMerge="1">
                  <a:txBody>
                    <a:bodyPr/>
                    <a:lstStyle/>
                    <a:p>
                      <a:endParaRPr lang="zh-TW"/>
                    </a:p>
                  </a:txBody>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WDT</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0x1001_0000</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0x1001_03FF</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69250">
                <a:tc vMerge="1">
                  <a:txBody>
                    <a:bodyPr/>
                    <a:lstStyle/>
                    <a:p>
                      <a:endParaRPr lang="zh-TW"/>
                    </a:p>
                  </a:txBody>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DMA</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0x1002_0000</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0x1002_0400</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69250">
                <a:tc vMerge="1">
                  <a:txBody>
                    <a:bodyPr/>
                    <a:lstStyle/>
                    <a:p>
                      <a:endParaRPr lang="zh-TW"/>
                    </a:p>
                  </a:txBody>
                  <a:tcPr/>
                </a:tc>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DRAM</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0x2000_0000</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0x201F_FFFF</a:t>
                      </a:r>
                      <a:endParaRPr sz="1400" u="none" strike="noStrike" cap="none"/>
                    </a:p>
                  </a:txBody>
                  <a:tcPr marL="46575" marR="46575" marT="31050" marB="31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9"/>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Specification</a:t>
            </a:r>
            <a:endParaRPr/>
          </a:p>
        </p:txBody>
      </p:sp>
      <p:sp>
        <p:nvSpPr>
          <p:cNvPr id="465" name="Google Shape;465;p9"/>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32</a:t>
            </a:fld>
            <a:endParaRPr/>
          </a:p>
        </p:txBody>
      </p:sp>
      <p:graphicFrame>
        <p:nvGraphicFramePr>
          <p:cNvPr id="466" name="Google Shape;466;p9"/>
          <p:cNvGraphicFramePr/>
          <p:nvPr/>
        </p:nvGraphicFramePr>
        <p:xfrm>
          <a:off x="1369144" y="1589670"/>
          <a:ext cx="3000000" cy="3000000"/>
        </p:xfrm>
        <a:graphic>
          <a:graphicData uri="http://schemas.openxmlformats.org/drawingml/2006/table">
            <a:tbl>
              <a:tblPr>
                <a:noFill/>
                <a:tableStyleId>{EA9DAC87-3101-476E-92B7-C941E129A190}</a:tableStyleId>
              </a:tblPr>
              <a:tblGrid>
                <a:gridCol w="1870750">
                  <a:extLst>
                    <a:ext uri="{9D8B030D-6E8A-4147-A177-3AD203B41FA5}">
                      <a16:colId xmlns:a16="http://schemas.microsoft.com/office/drawing/2014/main" val="20000"/>
                    </a:ext>
                  </a:extLst>
                </a:gridCol>
                <a:gridCol w="4364850">
                  <a:extLst>
                    <a:ext uri="{9D8B030D-6E8A-4147-A177-3AD203B41FA5}">
                      <a16:colId xmlns:a16="http://schemas.microsoft.com/office/drawing/2014/main" val="20001"/>
                    </a:ext>
                  </a:extLst>
                </a:gridCol>
              </a:tblGrid>
              <a:tr h="379625">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Working Freq.</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1GHz</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858775">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Buffer</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Image buffer: 25Bytes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Weight buffer: 26Bytes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Psum buffer: 576Bytes</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58775">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Memory</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Weight SRAM: 64kB</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Image SRAM0: 64kB</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Image SRAM1: 64kB</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96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PE Unit</a:t>
                      </a:r>
                      <a:endParaRPr/>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u="none" strike="noStrike" cap="none"/>
                        <a:t>25 MAC</a:t>
                      </a:r>
                      <a:endParaRPr sz="14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67" name="Google Shape;467;p9"/>
          <p:cNvSpPr txBox="1"/>
          <p:nvPr/>
        </p:nvSpPr>
        <p:spPr>
          <a:xfrm>
            <a:off x="1369144" y="982361"/>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EPU</a:t>
            </a:r>
            <a:endParaRPr sz="2400" b="0" i="0" u="none" strike="noStrike" cap="none">
              <a:solidFill>
                <a:srgbClr val="000000"/>
              </a:solidFill>
              <a:latin typeface="Arial"/>
              <a:ea typeface="Arial"/>
              <a:cs typeface="Arial"/>
              <a:sym typeface="Arial"/>
            </a:endParaRPr>
          </a:p>
        </p:txBody>
      </p:sp>
      <p:sp>
        <p:nvSpPr>
          <p:cNvPr id="468" name="Google Shape;468;p9"/>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講者：林弘偉</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0"/>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L1 Cache Hit Rate</a:t>
            </a:r>
            <a:endParaRPr/>
          </a:p>
        </p:txBody>
      </p:sp>
      <p:sp>
        <p:nvSpPr>
          <p:cNvPr id="474" name="Google Shape;474;p10"/>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33</a:t>
            </a:fld>
            <a:endParaRPr/>
          </a:p>
        </p:txBody>
      </p:sp>
      <p:graphicFrame>
        <p:nvGraphicFramePr>
          <p:cNvPr id="475" name="Google Shape;475;p10"/>
          <p:cNvGraphicFramePr/>
          <p:nvPr/>
        </p:nvGraphicFramePr>
        <p:xfrm>
          <a:off x="1524000" y="784546"/>
          <a:ext cx="3000000" cy="3000000"/>
        </p:xfrm>
        <a:graphic>
          <a:graphicData uri="http://schemas.openxmlformats.org/drawingml/2006/table">
            <a:tbl>
              <a:tblPr firstRow="1" bandRow="1">
                <a:noFill/>
                <a:tableStyleId>{DBF401DD-7089-4BFD-9B47-E724DF55D601}</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Prog</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IM</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DM</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Conv0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99.986%</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27.05%</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Conv1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99.988%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27.57%</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Conv2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99.988%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27.508%</a:t>
                      </a: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Conv3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99.988%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27.573%</a:t>
                      </a:r>
                      <a:endParaRPr sz="14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GAP</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99.988%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27.573%</a:t>
                      </a:r>
                      <a:endParaRPr sz="14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FC1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99.988%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27.573%</a:t>
                      </a:r>
                      <a:endParaRPr sz="1400" u="none" strike="noStrike" cap="none"/>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epu_all</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99.988%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30.864%</a:t>
                      </a:r>
                      <a:endParaRPr sz="1400" u="none" strike="noStrike" cap="none"/>
                    </a:p>
                  </a:txBody>
                  <a:tcPr marL="91450" marR="91450" marT="45725" marB="45725"/>
                </a:tc>
                <a:extLst>
                  <a:ext uri="{0D108BD9-81ED-4DB2-BD59-A6C34878D82A}">
                    <a16:rowId xmlns:a16="http://schemas.microsoft.com/office/drawing/2014/main" val="10007"/>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Prog0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99.577%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8.779%</a:t>
                      </a:r>
                      <a:endParaRPr sz="1400" u="none" strike="noStrike" cap="none"/>
                    </a:p>
                  </a:txBody>
                  <a:tcPr marL="91450" marR="91450" marT="45725" marB="45725"/>
                </a:tc>
                <a:extLst>
                  <a:ext uri="{0D108BD9-81ED-4DB2-BD59-A6C34878D82A}">
                    <a16:rowId xmlns:a16="http://schemas.microsoft.com/office/drawing/2014/main" val="10008"/>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Prog1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99.85%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8.214%</a:t>
                      </a:r>
                      <a:endParaRPr sz="1400" u="none" strike="noStrike" cap="none"/>
                    </a:p>
                  </a:txBody>
                  <a:tcPr marL="91450" marR="91450" marT="45725" marB="45725"/>
                </a:tc>
                <a:extLst>
                  <a:ext uri="{0D108BD9-81ED-4DB2-BD59-A6C34878D82A}">
                    <a16:rowId xmlns:a16="http://schemas.microsoft.com/office/drawing/2014/main" val="10009"/>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Prog_inst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99.49%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9.079%</a:t>
                      </a:r>
                      <a:endParaRPr sz="1400" u="none" strike="noStrike" cap="none"/>
                    </a:p>
                  </a:txBody>
                  <a:tcPr marL="91450" marR="91450" marT="45725" marB="45725"/>
                </a:tc>
                <a:extLst>
                  <a:ext uri="{0D108BD9-81ED-4DB2-BD59-A6C34878D82A}">
                    <a16:rowId xmlns:a16="http://schemas.microsoft.com/office/drawing/2014/main" val="10010"/>
                  </a:ext>
                </a:extLst>
              </a:tr>
            </a:tbl>
          </a:graphicData>
        </a:graphic>
      </p:graphicFrame>
      <p:sp>
        <p:nvSpPr>
          <p:cNvPr id="476" name="Google Shape;476;p10"/>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講者：林弘偉</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3"/>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Testbench</a:t>
            </a:r>
            <a:endParaRPr/>
          </a:p>
        </p:txBody>
      </p:sp>
      <p:sp>
        <p:nvSpPr>
          <p:cNvPr id="482" name="Google Shape;482;p13"/>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34</a:t>
            </a:fld>
            <a:endParaRPr/>
          </a:p>
        </p:txBody>
      </p:sp>
      <p:graphicFrame>
        <p:nvGraphicFramePr>
          <p:cNvPr id="483" name="Google Shape;483;p13"/>
          <p:cNvGraphicFramePr/>
          <p:nvPr/>
        </p:nvGraphicFramePr>
        <p:xfrm>
          <a:off x="1524000" y="784546"/>
          <a:ext cx="3000000" cy="3000000"/>
        </p:xfrm>
        <a:graphic>
          <a:graphicData uri="http://schemas.openxmlformats.org/drawingml/2006/table">
            <a:tbl>
              <a:tblPr firstRow="1" bandRow="1">
                <a:noFill/>
                <a:tableStyleId>{DBF401DD-7089-4BFD-9B47-E724DF55D601}</a:tableStyleId>
              </a:tblPr>
              <a:tblGrid>
                <a:gridCol w="2096425">
                  <a:extLst>
                    <a:ext uri="{9D8B030D-6E8A-4147-A177-3AD203B41FA5}">
                      <a16:colId xmlns:a16="http://schemas.microsoft.com/office/drawing/2014/main" val="20000"/>
                    </a:ext>
                  </a:extLst>
                </a:gridCol>
                <a:gridCol w="440102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Prog</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Test purpose</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Conv0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Test convolution layer 1 functionality</a:t>
                      </a:r>
                      <a:endParaRPr sz="1400" b="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Conv1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Test convolution layer 2 functionality</a:t>
                      </a:r>
                      <a:endParaRPr sz="1400" b="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Conv2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Test convolution layer 3 functionality</a:t>
                      </a:r>
                      <a:endParaRPr sz="1400" b="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Conv3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Test convolution layer 4 functionality</a:t>
                      </a:r>
                      <a:endParaRPr sz="1400" b="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GAP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Test global average pooling layer functionality</a:t>
                      </a:r>
                      <a:endParaRPr sz="1400" b="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FC1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Test fully connected layer functionality</a:t>
                      </a:r>
                      <a:endParaRPr sz="1400" b="0" u="none" strike="noStrike" cap="none"/>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epu_all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Test whole system behavior</a:t>
                      </a:r>
                      <a:endParaRPr sz="1400" b="0" u="none" strike="noStrike" cap="none"/>
                    </a:p>
                  </a:txBody>
                  <a:tcPr marL="91450" marR="91450" marT="45725" marB="45725"/>
                </a:tc>
                <a:extLst>
                  <a:ext uri="{0D108BD9-81ED-4DB2-BD59-A6C34878D82A}">
                    <a16:rowId xmlns:a16="http://schemas.microsoft.com/office/drawing/2014/main" val="10007"/>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Prog0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Test MCU basic instruction functionality</a:t>
                      </a:r>
                      <a:endParaRPr sz="1400" b="0" u="none" strike="noStrike" cap="none"/>
                    </a:p>
                  </a:txBody>
                  <a:tcPr marL="91450" marR="91450" marT="45725" marB="45725"/>
                </a:tc>
                <a:extLst>
                  <a:ext uri="{0D108BD9-81ED-4DB2-BD59-A6C34878D82A}">
                    <a16:rowId xmlns:a16="http://schemas.microsoft.com/office/drawing/2014/main" val="10008"/>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Prog1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Test MCU float point instruction functionality</a:t>
                      </a:r>
                      <a:endParaRPr sz="1400" b="0" u="none" strike="noStrike" cap="none"/>
                    </a:p>
                  </a:txBody>
                  <a:tcPr marL="91450" marR="91450" marT="45725" marB="45725"/>
                </a:tc>
                <a:extLst>
                  <a:ext uri="{0D108BD9-81ED-4DB2-BD59-A6C34878D82A}">
                    <a16:rowId xmlns:a16="http://schemas.microsoft.com/office/drawing/2014/main" val="10009"/>
                  </a:ext>
                </a:extLst>
              </a:tr>
              <a:tr h="370850">
                <a:tc>
                  <a:txBody>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Prog_inst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Test MCU extra instruction functionality</a:t>
                      </a:r>
                      <a:endParaRPr sz="1400" b="0" u="none" strike="noStrike" cap="none"/>
                    </a:p>
                  </a:txBody>
                  <a:tcPr marL="91450" marR="91450" marT="45725" marB="45725"/>
                </a:tc>
                <a:extLst>
                  <a:ext uri="{0D108BD9-81ED-4DB2-BD59-A6C34878D82A}">
                    <a16:rowId xmlns:a16="http://schemas.microsoft.com/office/drawing/2014/main" val="10010"/>
                  </a:ext>
                </a:extLst>
              </a:tr>
            </a:tbl>
          </a:graphicData>
        </a:graphic>
      </p:graphicFrame>
      <p:sp>
        <p:nvSpPr>
          <p:cNvPr id="484" name="Google Shape;484;p13"/>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講者：林弘偉</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14"/>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Performance &amp; Area</a:t>
            </a:r>
            <a:endParaRPr/>
          </a:p>
        </p:txBody>
      </p:sp>
      <p:sp>
        <p:nvSpPr>
          <p:cNvPr id="490" name="Google Shape;490;p14"/>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35</a:t>
            </a:fld>
            <a:endParaRPr/>
          </a:p>
        </p:txBody>
      </p:sp>
      <p:graphicFrame>
        <p:nvGraphicFramePr>
          <p:cNvPr id="491" name="Google Shape;491;p14"/>
          <p:cNvGraphicFramePr/>
          <p:nvPr/>
        </p:nvGraphicFramePr>
        <p:xfrm>
          <a:off x="557424" y="1658464"/>
          <a:ext cx="3630975" cy="2300375"/>
        </p:xfrm>
        <a:graphic>
          <a:graphicData uri="http://schemas.openxmlformats.org/drawingml/2006/table">
            <a:tbl>
              <a:tblPr>
                <a:noFill/>
                <a:tableStyleId>{EA9DAC87-3101-476E-92B7-C941E129A190}</a:tableStyleId>
              </a:tblPr>
              <a:tblGrid>
                <a:gridCol w="1143575">
                  <a:extLst>
                    <a:ext uri="{9D8B030D-6E8A-4147-A177-3AD203B41FA5}">
                      <a16:colId xmlns:a16="http://schemas.microsoft.com/office/drawing/2014/main" val="20000"/>
                    </a:ext>
                  </a:extLst>
                </a:gridCol>
                <a:gridCol w="1376750">
                  <a:extLst>
                    <a:ext uri="{9D8B030D-6E8A-4147-A177-3AD203B41FA5}">
                      <a16:colId xmlns:a16="http://schemas.microsoft.com/office/drawing/2014/main" val="20001"/>
                    </a:ext>
                  </a:extLst>
                </a:gridCol>
                <a:gridCol w="1110650">
                  <a:extLst>
                    <a:ext uri="{9D8B030D-6E8A-4147-A177-3AD203B41FA5}">
                      <a16:colId xmlns:a16="http://schemas.microsoft.com/office/drawing/2014/main" val="20002"/>
                    </a:ext>
                  </a:extLst>
                </a:gridCol>
              </a:tblGrid>
              <a:tr h="539775">
                <a:tc>
                  <a:txBody>
                    <a:bodyPr/>
                    <a:lstStyle/>
                    <a:p>
                      <a:pPr marL="0" marR="0" lvl="0" indent="0" algn="l" rtl="0">
                        <a:lnSpc>
                          <a:spcPct val="100000"/>
                        </a:lnSpc>
                        <a:spcBef>
                          <a:spcPts val="0"/>
                        </a:spcBef>
                        <a:spcAft>
                          <a:spcPts val="0"/>
                        </a:spcAft>
                        <a:buNone/>
                      </a:pPr>
                      <a:br>
                        <a:rPr lang="en-US" sz="1200" u="none" strike="noStrike" cap="none"/>
                      </a:b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Times New Roman"/>
                          <a:ea typeface="Times New Roman"/>
                          <a:cs typeface="Times New Roman"/>
                          <a:sym typeface="Times New Roman"/>
                        </a:rPr>
                        <a:t>Synthesis</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Times New Roman"/>
                          <a:ea typeface="Times New Roman"/>
                          <a:cs typeface="Times New Roman"/>
                          <a:sym typeface="Times New Roman"/>
                        </a:rPr>
                        <a:t>APR</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40150">
                <a:tc>
                  <a:txBody>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Times New Roman"/>
                          <a:ea typeface="Times New Roman"/>
                          <a:cs typeface="Times New Roman"/>
                          <a:sym typeface="Times New Roman"/>
                        </a:rPr>
                        <a:t>clock period</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1ns</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1ns</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40150">
                <a:tc>
                  <a:txBody>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Times New Roman"/>
                          <a:ea typeface="Times New Roman"/>
                          <a:cs typeface="Times New Roman"/>
                          <a:sym typeface="Times New Roman"/>
                        </a:rPr>
                        <a:t>Power </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39.835mW</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46.8mW</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40150">
                <a:tc>
                  <a:txBody>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Times New Roman"/>
                          <a:ea typeface="Times New Roman"/>
                          <a:cs typeface="Times New Roman"/>
                          <a:sym typeface="Times New Roman"/>
                        </a:rPr>
                        <a:t>Area </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359087um</a:t>
                      </a:r>
                      <a:r>
                        <a:rPr lang="en-US" sz="1200" b="0" i="0" u="none" strike="noStrike" cap="none" baseline="30000">
                          <a:solidFill>
                            <a:srgbClr val="000000"/>
                          </a:solidFill>
                          <a:latin typeface="Times New Roman"/>
                          <a:ea typeface="Times New Roman"/>
                          <a:cs typeface="Times New Roman"/>
                          <a:sym typeface="Times New Roman"/>
                        </a:rPr>
                        <a:t>2</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2689510um</a:t>
                      </a:r>
                      <a:r>
                        <a:rPr lang="en-US" sz="1200" b="0" i="0" u="none" strike="noStrike" cap="none" baseline="30000">
                          <a:solidFill>
                            <a:srgbClr val="000000"/>
                          </a:solidFill>
                          <a:latin typeface="Times New Roman"/>
                          <a:ea typeface="Times New Roman"/>
                          <a:cs typeface="Times New Roman"/>
                          <a:sym typeface="Times New Roman"/>
                        </a:rPr>
                        <a:t>2</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40150">
                <a:tc>
                  <a:txBody>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Times New Roman"/>
                          <a:ea typeface="Times New Roman"/>
                          <a:cs typeface="Times New Roman"/>
                          <a:sym typeface="Times New Roman"/>
                        </a:rPr>
                        <a:t>Chip cost</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4068000(NTD)</a:t>
                      </a:r>
                      <a:endParaRPr sz="1200" u="none" strike="noStrike" cap="none"/>
                    </a:p>
                  </a:txBody>
                  <a:tcPr marL="68575" marR="6857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zh-TW"/>
                    </a:p>
                  </a:txBody>
                  <a:tcPr/>
                </a:tc>
                <a:extLst>
                  <a:ext uri="{0D108BD9-81ED-4DB2-BD59-A6C34878D82A}">
                    <a16:rowId xmlns:a16="http://schemas.microsoft.com/office/drawing/2014/main" val="10004"/>
                  </a:ext>
                </a:extLst>
              </a:tr>
            </a:tbl>
          </a:graphicData>
        </a:graphic>
      </p:graphicFrame>
      <p:sp>
        <p:nvSpPr>
          <p:cNvPr id="492" name="Google Shape;492;p14"/>
          <p:cNvSpPr/>
          <p:nvPr/>
        </p:nvSpPr>
        <p:spPr>
          <a:xfrm>
            <a:off x="2449513" y="196215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93" name="Google Shape;493;p14"/>
          <p:cNvPicPr preferRelativeResize="0"/>
          <p:nvPr/>
        </p:nvPicPr>
        <p:blipFill rotWithShape="1">
          <a:blip r:embed="rId3">
            <a:alphaModFix/>
          </a:blip>
          <a:srcRect/>
          <a:stretch/>
        </p:blipFill>
        <p:spPr>
          <a:xfrm>
            <a:off x="4614389" y="757297"/>
            <a:ext cx="4081194" cy="4102720"/>
          </a:xfrm>
          <a:prstGeom prst="rect">
            <a:avLst/>
          </a:prstGeom>
          <a:noFill/>
          <a:ln>
            <a:noFill/>
          </a:ln>
        </p:spPr>
      </p:pic>
      <p:sp>
        <p:nvSpPr>
          <p:cNvPr id="494" name="Google Shape;494;p14"/>
          <p:cNvSpPr txBox="1"/>
          <p:nvPr/>
        </p:nvSpPr>
        <p:spPr>
          <a:xfrm>
            <a:off x="429324" y="359809"/>
            <a:ext cx="16076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講者：林弘偉</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6"/>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Contribution List</a:t>
            </a:r>
            <a:endParaRPr/>
          </a:p>
        </p:txBody>
      </p:sp>
      <p:sp>
        <p:nvSpPr>
          <p:cNvPr id="500" name="Google Shape;500;p16"/>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36</a:t>
            </a:fld>
            <a:endParaRPr/>
          </a:p>
        </p:txBody>
      </p:sp>
      <p:sp>
        <p:nvSpPr>
          <p:cNvPr id="501" name="Google Shape;501;p16"/>
          <p:cNvSpPr txBox="1">
            <a:spLocks noGrp="1"/>
          </p:cNvSpPr>
          <p:nvPr>
            <p:ph type="body" idx="1"/>
          </p:nvPr>
        </p:nvSpPr>
        <p:spPr>
          <a:xfrm>
            <a:off x="1136375" y="877675"/>
            <a:ext cx="4395300" cy="26826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120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Member1</a:t>
            </a:r>
            <a:r>
              <a:rPr lang="en-US" sz="1400">
                <a:solidFill>
                  <a:schemeClr val="dk1"/>
                </a:solidFill>
              </a:rPr>
              <a:t>：林弘偉</a:t>
            </a:r>
            <a:r>
              <a:rPr lang="en-US" sz="1400">
                <a:solidFill>
                  <a:srgbClr val="0070C0"/>
                </a:solidFill>
                <a:latin typeface="Times New Roman"/>
                <a:ea typeface="Times New Roman"/>
                <a:cs typeface="Times New Roman"/>
                <a:sym typeface="Times New Roman"/>
              </a:rPr>
              <a:t> (20%)</a:t>
            </a:r>
            <a:endParaRPr sz="1400">
              <a:solidFill>
                <a:srgbClr val="0070C0"/>
              </a:solidFill>
              <a:latin typeface="Times New Roman"/>
              <a:ea typeface="Times New Roman"/>
              <a:cs typeface="Times New Roman"/>
              <a:sym typeface="Times New Roman"/>
            </a:endParaRPr>
          </a:p>
          <a:p>
            <a:pPr marL="0" lvl="0" indent="0" algn="l" rtl="0">
              <a:lnSpc>
                <a:spcPct val="200000"/>
              </a:lnSpc>
              <a:spcBef>
                <a:spcPts val="120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Member2</a:t>
            </a:r>
            <a:r>
              <a:rPr lang="en-US" sz="1400">
                <a:solidFill>
                  <a:schemeClr val="dk1"/>
                </a:solidFill>
              </a:rPr>
              <a:t>：葉仲勛</a:t>
            </a:r>
            <a:r>
              <a:rPr lang="en-US" sz="1400">
                <a:solidFill>
                  <a:schemeClr val="dk1"/>
                </a:solidFill>
                <a:latin typeface="Times New Roman"/>
                <a:ea typeface="Times New Roman"/>
                <a:cs typeface="Times New Roman"/>
                <a:sym typeface="Times New Roman"/>
              </a:rPr>
              <a:t> </a:t>
            </a:r>
            <a:r>
              <a:rPr lang="en-US" sz="1400">
                <a:solidFill>
                  <a:srgbClr val="0070C0"/>
                </a:solidFill>
                <a:latin typeface="Times New Roman"/>
                <a:ea typeface="Times New Roman"/>
                <a:cs typeface="Times New Roman"/>
                <a:sym typeface="Times New Roman"/>
              </a:rPr>
              <a:t>(20%)</a:t>
            </a:r>
            <a:endParaRPr sz="1400">
              <a:solidFill>
                <a:srgbClr val="0070C0"/>
              </a:solidFill>
              <a:latin typeface="Times New Roman"/>
              <a:ea typeface="Times New Roman"/>
              <a:cs typeface="Times New Roman"/>
              <a:sym typeface="Times New Roman"/>
            </a:endParaRPr>
          </a:p>
          <a:p>
            <a:pPr marL="0" lvl="0" indent="0" algn="l" rtl="0">
              <a:lnSpc>
                <a:spcPct val="200000"/>
              </a:lnSpc>
              <a:spcBef>
                <a:spcPts val="120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Member3</a:t>
            </a:r>
            <a:r>
              <a:rPr lang="en-US" sz="1400">
                <a:solidFill>
                  <a:schemeClr val="dk1"/>
                </a:solidFill>
              </a:rPr>
              <a:t>：葉秉澄</a:t>
            </a:r>
            <a:r>
              <a:rPr lang="en-US" sz="1400">
                <a:solidFill>
                  <a:schemeClr val="dk1"/>
                </a:solidFill>
                <a:latin typeface="Times New Roman"/>
                <a:ea typeface="Times New Roman"/>
                <a:cs typeface="Times New Roman"/>
                <a:sym typeface="Times New Roman"/>
              </a:rPr>
              <a:t> </a:t>
            </a:r>
            <a:r>
              <a:rPr lang="en-US" sz="1400">
                <a:solidFill>
                  <a:srgbClr val="0070C0"/>
                </a:solidFill>
                <a:latin typeface="Times New Roman"/>
                <a:ea typeface="Times New Roman"/>
                <a:cs typeface="Times New Roman"/>
                <a:sym typeface="Times New Roman"/>
              </a:rPr>
              <a:t>(20%)</a:t>
            </a:r>
            <a:endParaRPr sz="1400">
              <a:solidFill>
                <a:srgbClr val="0070C0"/>
              </a:solidFill>
              <a:latin typeface="Times New Roman"/>
              <a:ea typeface="Times New Roman"/>
              <a:cs typeface="Times New Roman"/>
              <a:sym typeface="Times New Roman"/>
            </a:endParaRPr>
          </a:p>
          <a:p>
            <a:pPr marL="0" lvl="0" indent="0" algn="l" rtl="0">
              <a:lnSpc>
                <a:spcPct val="200000"/>
              </a:lnSpc>
              <a:spcBef>
                <a:spcPts val="120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Member4</a:t>
            </a:r>
            <a:r>
              <a:rPr lang="en-US" sz="1400">
                <a:solidFill>
                  <a:schemeClr val="dk1"/>
                </a:solidFill>
              </a:rPr>
              <a:t>：章劉軒瑋</a:t>
            </a:r>
            <a:r>
              <a:rPr lang="en-US" sz="1400">
                <a:solidFill>
                  <a:srgbClr val="0070C0"/>
                </a:solidFill>
                <a:latin typeface="Times New Roman"/>
                <a:ea typeface="Times New Roman"/>
                <a:cs typeface="Times New Roman"/>
                <a:sym typeface="Times New Roman"/>
              </a:rPr>
              <a:t> (20%)</a:t>
            </a:r>
            <a:endParaRPr sz="1400">
              <a:solidFill>
                <a:srgbClr val="0070C0"/>
              </a:solidFill>
              <a:latin typeface="Times New Roman"/>
              <a:ea typeface="Times New Roman"/>
              <a:cs typeface="Times New Roman"/>
              <a:sym typeface="Times New Roman"/>
            </a:endParaRPr>
          </a:p>
          <a:p>
            <a:pPr marL="0" lvl="0" indent="0" algn="l" rtl="0">
              <a:lnSpc>
                <a:spcPct val="200000"/>
              </a:lnSpc>
              <a:spcBef>
                <a:spcPts val="1200"/>
              </a:spcBef>
              <a:spcAft>
                <a:spcPts val="1200"/>
              </a:spcAft>
              <a:buSzPts val="1800"/>
              <a:buNone/>
            </a:pPr>
            <a:r>
              <a:rPr lang="en-US" sz="1400">
                <a:solidFill>
                  <a:schemeClr val="dk1"/>
                </a:solidFill>
                <a:latin typeface="Times New Roman"/>
                <a:ea typeface="Times New Roman"/>
                <a:cs typeface="Times New Roman"/>
                <a:sym typeface="Times New Roman"/>
              </a:rPr>
              <a:t>Member5</a:t>
            </a:r>
            <a:r>
              <a:rPr lang="en-US" sz="1400">
                <a:solidFill>
                  <a:schemeClr val="dk1"/>
                </a:solidFill>
              </a:rPr>
              <a:t>：李柏寬</a:t>
            </a:r>
            <a:r>
              <a:rPr lang="en-US" sz="1400">
                <a:solidFill>
                  <a:schemeClr val="dk1"/>
                </a:solidFill>
                <a:latin typeface="Times New Roman"/>
                <a:ea typeface="Times New Roman"/>
                <a:cs typeface="Times New Roman"/>
                <a:sym typeface="Times New Roman"/>
              </a:rPr>
              <a:t> </a:t>
            </a:r>
            <a:r>
              <a:rPr lang="en-US" sz="1400">
                <a:solidFill>
                  <a:srgbClr val="0070C0"/>
                </a:solidFill>
                <a:latin typeface="Times New Roman"/>
                <a:ea typeface="Times New Roman"/>
                <a:cs typeface="Times New Roman"/>
                <a:sym typeface="Times New Roman"/>
              </a:rPr>
              <a:t>(20%)</a:t>
            </a:r>
            <a:endParaRPr/>
          </a:p>
        </p:txBody>
      </p:sp>
      <p:sp>
        <p:nvSpPr>
          <p:cNvPr id="502" name="Google Shape;502;p16"/>
          <p:cNvSpPr txBox="1">
            <a:spLocks noGrp="1"/>
          </p:cNvSpPr>
          <p:nvPr>
            <p:ph type="body" idx="1"/>
          </p:nvPr>
        </p:nvSpPr>
        <p:spPr>
          <a:xfrm>
            <a:off x="3105575" y="877675"/>
            <a:ext cx="4395300" cy="2682600"/>
          </a:xfrm>
          <a:prstGeom prst="rect">
            <a:avLst/>
          </a:prstGeom>
          <a:noFill/>
          <a:ln>
            <a:noFill/>
          </a:ln>
        </p:spPr>
        <p:txBody>
          <a:bodyPr spcFirstLastPara="1" wrap="square" lIns="91425" tIns="91425" rIns="91425" bIns="91425" anchor="t" anchorCtr="0">
            <a:noAutofit/>
          </a:bodyPr>
          <a:lstStyle/>
          <a:p>
            <a:pPr marL="0" lvl="0" indent="457200" algn="l" rtl="0">
              <a:lnSpc>
                <a:spcPct val="200000"/>
              </a:lnSpc>
              <a:spcBef>
                <a:spcPts val="1200"/>
              </a:spcBef>
              <a:spcAft>
                <a:spcPts val="0"/>
              </a:spcAft>
              <a:buSzPts val="1800"/>
              <a:buNone/>
            </a:pPr>
            <a:r>
              <a:rPr lang="en-US" sz="1400">
                <a:solidFill>
                  <a:srgbClr val="0070C0"/>
                </a:solidFill>
                <a:latin typeface="Times New Roman"/>
                <a:ea typeface="Times New Roman"/>
                <a:cs typeface="Times New Roman"/>
                <a:sym typeface="Times New Roman"/>
              </a:rPr>
              <a:t>	AXI </a:t>
            </a:r>
            <a:r>
              <a:rPr lang="en-US" sz="1400">
                <a:solidFill>
                  <a:srgbClr val="0070C0"/>
                </a:solidFill>
              </a:rPr>
              <a:t>、</a:t>
            </a:r>
            <a:r>
              <a:rPr lang="en-US" sz="1400">
                <a:solidFill>
                  <a:srgbClr val="0070C0"/>
                </a:solidFill>
                <a:latin typeface="Times New Roman"/>
                <a:ea typeface="Times New Roman"/>
                <a:cs typeface="Times New Roman"/>
                <a:sym typeface="Times New Roman"/>
              </a:rPr>
              <a:t>EPU</a:t>
            </a:r>
            <a:r>
              <a:rPr lang="en-US" sz="1400">
                <a:solidFill>
                  <a:srgbClr val="0070C0"/>
                </a:solidFill>
              </a:rPr>
              <a:t>、</a:t>
            </a:r>
            <a:r>
              <a:rPr lang="en-US" sz="1400">
                <a:solidFill>
                  <a:srgbClr val="0070C0"/>
                </a:solidFill>
                <a:latin typeface="Times New Roman"/>
                <a:ea typeface="Times New Roman"/>
                <a:cs typeface="Times New Roman"/>
                <a:sym typeface="Times New Roman"/>
              </a:rPr>
              <a:t>APR</a:t>
            </a:r>
            <a:endParaRPr sz="1400">
              <a:solidFill>
                <a:srgbClr val="0070C0"/>
              </a:solidFill>
              <a:latin typeface="Times New Roman"/>
              <a:ea typeface="Times New Roman"/>
              <a:cs typeface="Times New Roman"/>
              <a:sym typeface="Times New Roman"/>
            </a:endParaRPr>
          </a:p>
          <a:p>
            <a:pPr marL="0" lvl="0" indent="0" algn="l" rtl="0">
              <a:lnSpc>
                <a:spcPct val="200000"/>
              </a:lnSpc>
              <a:spcBef>
                <a:spcPts val="1200"/>
              </a:spcBef>
              <a:spcAft>
                <a:spcPts val="0"/>
              </a:spcAft>
              <a:buSzPts val="1800"/>
              <a:buNone/>
            </a:pPr>
            <a:r>
              <a:rPr lang="en-US" sz="1400">
                <a:solidFill>
                  <a:srgbClr val="0070C0"/>
                </a:solidFill>
                <a:latin typeface="Times New Roman"/>
                <a:ea typeface="Times New Roman"/>
                <a:cs typeface="Times New Roman"/>
                <a:sym typeface="Times New Roman"/>
              </a:rPr>
              <a:t>  	BPU </a:t>
            </a:r>
            <a:r>
              <a:rPr lang="en-US" sz="1400">
                <a:solidFill>
                  <a:srgbClr val="0070C0"/>
                </a:solidFill>
              </a:rPr>
              <a:t>、</a:t>
            </a:r>
            <a:r>
              <a:rPr lang="en-US" sz="1400">
                <a:solidFill>
                  <a:srgbClr val="0070C0"/>
                </a:solidFill>
                <a:latin typeface="Times New Roman"/>
                <a:ea typeface="Times New Roman"/>
                <a:cs typeface="Times New Roman"/>
                <a:sym typeface="Times New Roman"/>
              </a:rPr>
              <a:t>EPU</a:t>
            </a:r>
            <a:r>
              <a:rPr lang="en-US" sz="1400">
                <a:solidFill>
                  <a:srgbClr val="0070C0"/>
                </a:solidFill>
              </a:rPr>
              <a:t>、</a:t>
            </a:r>
            <a:r>
              <a:rPr lang="en-US" sz="1400">
                <a:solidFill>
                  <a:srgbClr val="0070C0"/>
                </a:solidFill>
                <a:latin typeface="Times New Roman"/>
                <a:ea typeface="Times New Roman"/>
                <a:cs typeface="Times New Roman"/>
                <a:sym typeface="Times New Roman"/>
              </a:rPr>
              <a:t>Software design</a:t>
            </a:r>
            <a:endParaRPr sz="1400">
              <a:solidFill>
                <a:srgbClr val="0070C0"/>
              </a:solidFill>
              <a:latin typeface="Times New Roman"/>
              <a:ea typeface="Times New Roman"/>
              <a:cs typeface="Times New Roman"/>
              <a:sym typeface="Times New Roman"/>
            </a:endParaRPr>
          </a:p>
          <a:p>
            <a:pPr marL="0" lvl="0" indent="0" algn="l" rtl="0">
              <a:lnSpc>
                <a:spcPct val="200000"/>
              </a:lnSpc>
              <a:spcBef>
                <a:spcPts val="1200"/>
              </a:spcBef>
              <a:spcAft>
                <a:spcPts val="0"/>
              </a:spcAft>
              <a:buSzPts val="1800"/>
              <a:buNone/>
            </a:pPr>
            <a:r>
              <a:rPr lang="en-US" sz="1400">
                <a:solidFill>
                  <a:srgbClr val="0070C0"/>
                </a:solidFill>
                <a:latin typeface="Times New Roman"/>
                <a:ea typeface="Times New Roman"/>
                <a:cs typeface="Times New Roman"/>
                <a:sym typeface="Times New Roman"/>
              </a:rPr>
              <a:t>  	EPU</a:t>
            </a:r>
            <a:r>
              <a:rPr lang="en-US" sz="1400">
                <a:solidFill>
                  <a:srgbClr val="0070C0"/>
                </a:solidFill>
              </a:rPr>
              <a:t>、</a:t>
            </a:r>
            <a:r>
              <a:rPr lang="en-US" sz="1400">
                <a:solidFill>
                  <a:srgbClr val="0070C0"/>
                </a:solidFill>
                <a:latin typeface="Times New Roman"/>
                <a:ea typeface="Times New Roman"/>
                <a:cs typeface="Times New Roman"/>
                <a:sym typeface="Times New Roman"/>
              </a:rPr>
              <a:t>APR</a:t>
            </a:r>
            <a:r>
              <a:rPr lang="en-US" sz="1400">
                <a:solidFill>
                  <a:srgbClr val="0070C0"/>
                </a:solidFill>
              </a:rPr>
              <a:t>、</a:t>
            </a:r>
            <a:r>
              <a:rPr lang="en-US" sz="1400">
                <a:solidFill>
                  <a:srgbClr val="0070C0"/>
                </a:solidFill>
                <a:latin typeface="Times New Roman"/>
                <a:ea typeface="Times New Roman"/>
                <a:cs typeface="Times New Roman"/>
                <a:sym typeface="Times New Roman"/>
              </a:rPr>
              <a:t>Testbench</a:t>
            </a:r>
            <a:endParaRPr sz="1400">
              <a:solidFill>
                <a:srgbClr val="0070C0"/>
              </a:solidFill>
              <a:latin typeface="Times New Roman"/>
              <a:ea typeface="Times New Roman"/>
              <a:cs typeface="Times New Roman"/>
              <a:sym typeface="Times New Roman"/>
            </a:endParaRPr>
          </a:p>
          <a:p>
            <a:pPr marL="0" lvl="0" indent="0" algn="l" rtl="0">
              <a:lnSpc>
                <a:spcPct val="200000"/>
              </a:lnSpc>
              <a:spcBef>
                <a:spcPts val="1200"/>
              </a:spcBef>
              <a:spcAft>
                <a:spcPts val="0"/>
              </a:spcAft>
              <a:buSzPts val="1800"/>
              <a:buNone/>
            </a:pPr>
            <a:r>
              <a:rPr lang="en-US" sz="1400">
                <a:solidFill>
                  <a:srgbClr val="0070C0"/>
                </a:solidFill>
                <a:latin typeface="Times New Roman"/>
                <a:ea typeface="Times New Roman"/>
                <a:cs typeface="Times New Roman"/>
                <a:sym typeface="Times New Roman"/>
              </a:rPr>
              <a:t>  	Testbench</a:t>
            </a:r>
            <a:r>
              <a:rPr lang="en-US" sz="1400">
                <a:solidFill>
                  <a:srgbClr val="0070C0"/>
                </a:solidFill>
              </a:rPr>
              <a:t>、</a:t>
            </a:r>
            <a:r>
              <a:rPr lang="en-US" sz="1400">
                <a:solidFill>
                  <a:srgbClr val="0070C0"/>
                </a:solidFill>
                <a:latin typeface="Times New Roman"/>
                <a:ea typeface="Times New Roman"/>
                <a:cs typeface="Times New Roman"/>
                <a:sym typeface="Times New Roman"/>
              </a:rPr>
              <a:t>Program</a:t>
            </a:r>
            <a:endParaRPr sz="1400">
              <a:solidFill>
                <a:srgbClr val="0070C0"/>
              </a:solidFill>
              <a:latin typeface="Times New Roman"/>
              <a:ea typeface="Times New Roman"/>
              <a:cs typeface="Times New Roman"/>
              <a:sym typeface="Times New Roman"/>
            </a:endParaRPr>
          </a:p>
          <a:p>
            <a:pPr marL="0" lvl="0" indent="0" algn="l" rtl="0">
              <a:lnSpc>
                <a:spcPct val="200000"/>
              </a:lnSpc>
              <a:spcBef>
                <a:spcPts val="1200"/>
              </a:spcBef>
              <a:spcAft>
                <a:spcPts val="0"/>
              </a:spcAft>
              <a:buSzPts val="1800"/>
              <a:buNone/>
            </a:pPr>
            <a:r>
              <a:rPr lang="en-US" sz="1400">
                <a:solidFill>
                  <a:srgbClr val="0070C0"/>
                </a:solidFill>
                <a:latin typeface="Times New Roman"/>
                <a:ea typeface="Times New Roman"/>
                <a:cs typeface="Times New Roman"/>
                <a:sym typeface="Times New Roman"/>
              </a:rPr>
              <a:t>  	Instruction</a:t>
            </a:r>
            <a:r>
              <a:rPr lang="en-US" sz="1400">
                <a:solidFill>
                  <a:srgbClr val="0070C0"/>
                </a:solidFill>
              </a:rPr>
              <a:t>、</a:t>
            </a:r>
            <a:r>
              <a:rPr lang="en-US" sz="1400">
                <a:solidFill>
                  <a:srgbClr val="0070C0"/>
                </a:solidFill>
                <a:latin typeface="Times New Roman"/>
                <a:ea typeface="Times New Roman"/>
                <a:cs typeface="Times New Roman"/>
                <a:sym typeface="Times New Roman"/>
              </a:rPr>
              <a:t>Quantize</a:t>
            </a:r>
            <a:r>
              <a:rPr lang="en-US" sz="1400">
                <a:solidFill>
                  <a:srgbClr val="0070C0"/>
                </a:solidFill>
              </a:rPr>
              <a:t>、</a:t>
            </a:r>
            <a:r>
              <a:rPr lang="en-US" sz="1400">
                <a:solidFill>
                  <a:srgbClr val="0070C0"/>
                </a:solidFill>
                <a:latin typeface="Times New Roman"/>
                <a:ea typeface="Times New Roman"/>
                <a:cs typeface="Times New Roman"/>
                <a:sym typeface="Times New Roman"/>
              </a:rPr>
              <a:t>Golden</a:t>
            </a:r>
            <a:endParaRPr sz="1400">
              <a:solidFill>
                <a:srgbClr val="0070C0"/>
              </a:solidFill>
              <a:latin typeface="Times New Roman"/>
              <a:ea typeface="Times New Roman"/>
              <a:cs typeface="Times New Roman"/>
              <a:sym typeface="Times New Roman"/>
            </a:endParaRPr>
          </a:p>
          <a:p>
            <a:pPr marL="0" lvl="0" indent="0" algn="l" rtl="0">
              <a:lnSpc>
                <a:spcPct val="150000"/>
              </a:lnSpc>
              <a:spcBef>
                <a:spcPts val="1200"/>
              </a:spcBef>
              <a:spcAft>
                <a:spcPts val="0"/>
              </a:spcAft>
              <a:buSzPts val="18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8"/>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37</a:t>
            </a:fld>
            <a:endParaRPr/>
          </a:p>
        </p:txBody>
      </p:sp>
      <p:graphicFrame>
        <p:nvGraphicFramePr>
          <p:cNvPr id="508" name="Google Shape;508;p18"/>
          <p:cNvGraphicFramePr/>
          <p:nvPr/>
        </p:nvGraphicFramePr>
        <p:xfrm>
          <a:off x="904315" y="1093342"/>
          <a:ext cx="3000000" cy="3000000"/>
        </p:xfrm>
        <a:graphic>
          <a:graphicData uri="http://schemas.openxmlformats.org/drawingml/2006/table">
            <a:tbl>
              <a:tblPr firstRow="1" firstCol="1" bandRow="1">
                <a:noFill/>
                <a:tableStyleId>{DBF401DD-7089-4BFD-9B47-E724DF55D601}</a:tableStyleId>
              </a:tblPr>
              <a:tblGrid>
                <a:gridCol w="7335375">
                  <a:extLst>
                    <a:ext uri="{9D8B030D-6E8A-4147-A177-3AD203B41FA5}">
                      <a16:colId xmlns:a16="http://schemas.microsoft.com/office/drawing/2014/main" val="20000"/>
                    </a:ext>
                  </a:extLst>
                </a:gridCol>
              </a:tblGrid>
              <a:tr h="3070875">
                <a:tc>
                  <a:txBody>
                    <a:bodyPr/>
                    <a:lstStyle/>
                    <a:p>
                      <a:pPr marL="0" marR="0" lvl="0" indent="0" algn="l" rtl="0">
                        <a:lnSpc>
                          <a:spcPct val="100000"/>
                        </a:lnSpc>
                        <a:spcBef>
                          <a:spcPts val="0"/>
                        </a:spcBef>
                        <a:spcAft>
                          <a:spcPts val="0"/>
                        </a:spcAft>
                        <a:buClr>
                          <a:srgbClr val="000000"/>
                        </a:buClr>
                        <a:buSzPts val="1800"/>
                        <a:buFont typeface="Arial"/>
                        <a:buNone/>
                      </a:pPr>
                      <a:endParaRPr sz="1800" b="1" i="1" u="none" strike="noStrike" cap="none"/>
                    </a:p>
                    <a:p>
                      <a:pPr marL="0" marR="0" lvl="0" indent="0" algn="l" rtl="0">
                        <a:lnSpc>
                          <a:spcPct val="100000"/>
                        </a:lnSpc>
                        <a:spcBef>
                          <a:spcPts val="0"/>
                        </a:spcBef>
                        <a:spcAft>
                          <a:spcPts val="0"/>
                        </a:spcAft>
                        <a:buClr>
                          <a:srgbClr val="000000"/>
                        </a:buClr>
                        <a:buSzPts val="1800"/>
                        <a:buFont typeface="Arial"/>
                        <a:buNone/>
                      </a:pPr>
                      <a:endParaRPr sz="1800" b="1" i="1" u="none" strike="noStrike" cap="none"/>
                    </a:p>
                    <a:p>
                      <a:pPr marL="0" marR="0" lvl="0" indent="0" algn="l" rtl="0">
                        <a:lnSpc>
                          <a:spcPct val="100000"/>
                        </a:lnSpc>
                        <a:spcBef>
                          <a:spcPts val="0"/>
                        </a:spcBef>
                        <a:spcAft>
                          <a:spcPts val="0"/>
                        </a:spcAft>
                        <a:buClr>
                          <a:srgbClr val="000000"/>
                        </a:buClr>
                        <a:buSzPts val="1800"/>
                        <a:buFont typeface="Arial"/>
                        <a:buNone/>
                      </a:pPr>
                      <a:endParaRPr sz="1800" b="1" i="1" u="none" strike="noStrike" cap="none"/>
                    </a:p>
                    <a:p>
                      <a:pPr marL="0" marR="0" lvl="0" indent="0" algn="l" rtl="0">
                        <a:lnSpc>
                          <a:spcPct val="100000"/>
                        </a:lnSpc>
                        <a:spcBef>
                          <a:spcPts val="0"/>
                        </a:spcBef>
                        <a:spcAft>
                          <a:spcPts val="0"/>
                        </a:spcAft>
                        <a:buClr>
                          <a:srgbClr val="000000"/>
                        </a:buClr>
                        <a:buSzPts val="1800"/>
                        <a:buFont typeface="Arial"/>
                        <a:buNone/>
                      </a:pPr>
                      <a:endParaRPr sz="1800" b="1" i="1" u="none" strike="noStrike" cap="none"/>
                    </a:p>
                    <a:p>
                      <a:pPr marL="0" marR="0" lvl="0" indent="0" algn="ctr" rtl="0">
                        <a:lnSpc>
                          <a:spcPct val="100000"/>
                        </a:lnSpc>
                        <a:spcBef>
                          <a:spcPts val="0"/>
                        </a:spcBef>
                        <a:spcAft>
                          <a:spcPts val="0"/>
                        </a:spcAft>
                        <a:buClr>
                          <a:srgbClr val="000000"/>
                        </a:buClr>
                        <a:buSzPts val="3200"/>
                        <a:buFont typeface="Arial"/>
                        <a:buNone/>
                      </a:pPr>
                      <a:r>
                        <a:rPr lang="en-US" sz="3200" b="1" i="1" u="none" strike="noStrike" cap="none"/>
                        <a:t>Thanks for Listening</a:t>
                      </a:r>
                      <a:endParaRPr sz="3200" b="1"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Software</a:t>
            </a:r>
            <a:endParaRPr/>
          </a:p>
        </p:txBody>
      </p:sp>
      <p:sp>
        <p:nvSpPr>
          <p:cNvPr id="154" name="Google Shape;154;p4"/>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4</a:t>
            </a:fld>
            <a:endParaRPr/>
          </a:p>
        </p:txBody>
      </p:sp>
      <p:sp>
        <p:nvSpPr>
          <p:cNvPr id="155" name="Google Shape;155;p4"/>
          <p:cNvSpPr txBox="1">
            <a:spLocks noGrp="1"/>
          </p:cNvSpPr>
          <p:nvPr>
            <p:ph type="body" idx="1"/>
          </p:nvPr>
        </p:nvSpPr>
        <p:spPr>
          <a:xfrm>
            <a:off x="447675" y="939258"/>
            <a:ext cx="4052888" cy="3717925"/>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a:t>Tensorflow</a:t>
            </a:r>
            <a:r>
              <a:rPr lang="en-US" sz="1800"/>
              <a:t> for CNN</a:t>
            </a:r>
            <a:endParaRPr/>
          </a:p>
          <a:p>
            <a:pPr marL="457200" lvl="0" indent="-342900" algn="l" rtl="0">
              <a:lnSpc>
                <a:spcPct val="115000"/>
              </a:lnSpc>
              <a:spcBef>
                <a:spcPts val="0"/>
              </a:spcBef>
              <a:spcAft>
                <a:spcPts val="0"/>
              </a:spcAft>
              <a:buSzPts val="1800"/>
              <a:buChar char="●"/>
            </a:pPr>
            <a:r>
              <a:rPr lang="en-US"/>
              <a:t>Layers</a:t>
            </a:r>
            <a:endParaRPr/>
          </a:p>
          <a:p>
            <a:pPr marL="914400" lvl="1" indent="-317500" algn="l" rtl="0">
              <a:lnSpc>
                <a:spcPct val="115000"/>
              </a:lnSpc>
              <a:spcBef>
                <a:spcPts val="0"/>
              </a:spcBef>
              <a:spcAft>
                <a:spcPts val="0"/>
              </a:spcAft>
              <a:buSzPts val="1400"/>
              <a:buChar char="○"/>
            </a:pPr>
            <a:r>
              <a:rPr lang="en-US"/>
              <a:t>Convolution</a:t>
            </a:r>
            <a:endParaRPr/>
          </a:p>
          <a:p>
            <a:pPr marL="914400" lvl="1" indent="-317500" algn="l" rtl="0">
              <a:lnSpc>
                <a:spcPct val="115000"/>
              </a:lnSpc>
              <a:spcBef>
                <a:spcPts val="0"/>
              </a:spcBef>
              <a:spcAft>
                <a:spcPts val="0"/>
              </a:spcAft>
              <a:buSzPts val="1400"/>
              <a:buChar char="○"/>
            </a:pPr>
            <a:r>
              <a:rPr lang="en-US"/>
              <a:t>Max Pooling</a:t>
            </a:r>
            <a:endParaRPr/>
          </a:p>
          <a:p>
            <a:pPr marL="914400" lvl="1" indent="-317500" algn="l" rtl="0">
              <a:lnSpc>
                <a:spcPct val="115000"/>
              </a:lnSpc>
              <a:spcBef>
                <a:spcPts val="0"/>
              </a:spcBef>
              <a:spcAft>
                <a:spcPts val="0"/>
              </a:spcAft>
              <a:buSzPts val="1400"/>
              <a:buChar char="○"/>
            </a:pPr>
            <a:r>
              <a:rPr lang="en-US"/>
              <a:t>Fully Connected</a:t>
            </a:r>
            <a:endParaRPr/>
          </a:p>
          <a:p>
            <a:pPr marL="914400" lvl="1" indent="-317500" algn="l" rtl="0">
              <a:lnSpc>
                <a:spcPct val="115000"/>
              </a:lnSpc>
              <a:spcBef>
                <a:spcPts val="0"/>
              </a:spcBef>
              <a:spcAft>
                <a:spcPts val="0"/>
              </a:spcAft>
              <a:buSzPts val="1400"/>
              <a:buChar char="○"/>
            </a:pPr>
            <a:r>
              <a:rPr lang="en-US"/>
              <a:t>Global Average Pooling</a:t>
            </a:r>
            <a:endParaRPr/>
          </a:p>
          <a:p>
            <a:pPr marL="914400" lvl="1" indent="-317500" algn="l" rtl="0">
              <a:lnSpc>
                <a:spcPct val="115000"/>
              </a:lnSpc>
              <a:spcBef>
                <a:spcPts val="0"/>
              </a:spcBef>
              <a:spcAft>
                <a:spcPts val="0"/>
              </a:spcAft>
              <a:buSzPts val="1400"/>
              <a:buChar char="○"/>
            </a:pPr>
            <a:r>
              <a:rPr lang="en-US"/>
              <a:t>Quantize</a:t>
            </a:r>
            <a:endParaRPr/>
          </a:p>
          <a:p>
            <a:pPr marL="457200" lvl="0" indent="-342900" algn="l" rtl="0">
              <a:lnSpc>
                <a:spcPct val="115000"/>
              </a:lnSpc>
              <a:spcBef>
                <a:spcPts val="0"/>
              </a:spcBef>
              <a:spcAft>
                <a:spcPts val="0"/>
              </a:spcAft>
              <a:buSzPts val="1800"/>
              <a:buChar char="●"/>
            </a:pPr>
            <a:r>
              <a:rPr lang="en-US"/>
              <a:t>Activation function</a:t>
            </a:r>
            <a:endParaRPr/>
          </a:p>
          <a:p>
            <a:pPr marL="914400" lvl="1" indent="-317500" algn="l" rtl="0">
              <a:lnSpc>
                <a:spcPct val="115000"/>
              </a:lnSpc>
              <a:spcBef>
                <a:spcPts val="0"/>
              </a:spcBef>
              <a:spcAft>
                <a:spcPts val="0"/>
              </a:spcAft>
              <a:buSzPts val="1400"/>
              <a:buChar char="○"/>
            </a:pPr>
            <a:r>
              <a:rPr lang="en-US"/>
              <a:t>ReLU</a:t>
            </a:r>
            <a:endParaRPr/>
          </a:p>
          <a:p>
            <a:pPr marL="457200" lvl="0" indent="-342900" algn="l" rtl="0">
              <a:lnSpc>
                <a:spcPct val="115000"/>
              </a:lnSpc>
              <a:spcBef>
                <a:spcPts val="0"/>
              </a:spcBef>
              <a:spcAft>
                <a:spcPts val="0"/>
              </a:spcAft>
              <a:buSzPts val="1800"/>
              <a:buChar char="●"/>
            </a:pPr>
            <a:r>
              <a:rPr lang="en-US"/>
              <a:t>Total parameter: 4357</a:t>
            </a:r>
            <a:endParaRPr/>
          </a:p>
        </p:txBody>
      </p:sp>
      <p:graphicFrame>
        <p:nvGraphicFramePr>
          <p:cNvPr id="156" name="Google Shape;156;p4"/>
          <p:cNvGraphicFramePr/>
          <p:nvPr/>
        </p:nvGraphicFramePr>
        <p:xfrm>
          <a:off x="6970315" y="939256"/>
          <a:ext cx="3000000" cy="3000000"/>
        </p:xfrm>
        <a:graphic>
          <a:graphicData uri="http://schemas.openxmlformats.org/drawingml/2006/table">
            <a:tbl>
              <a:tblPr firstRow="1" bandRow="1">
                <a:noFill/>
                <a:tableStyleId>{DBF401DD-7089-4BFD-9B47-E724DF55D601}</a:tableStyleId>
              </a:tblPr>
              <a:tblGrid>
                <a:gridCol w="985550">
                  <a:extLst>
                    <a:ext uri="{9D8B030D-6E8A-4147-A177-3AD203B41FA5}">
                      <a16:colId xmlns:a16="http://schemas.microsoft.com/office/drawing/2014/main" val="20000"/>
                    </a:ext>
                  </a:extLst>
                </a:gridCol>
                <a:gridCol w="985550">
                  <a:extLst>
                    <a:ext uri="{9D8B030D-6E8A-4147-A177-3AD203B41FA5}">
                      <a16:colId xmlns:a16="http://schemas.microsoft.com/office/drawing/2014/main" val="20001"/>
                    </a:ext>
                  </a:extLst>
                </a:gridCol>
              </a:tblGrid>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Layer</a:t>
                      </a:r>
                      <a:endParaRPr sz="1050" u="none" strike="noStrike" cap="none"/>
                    </a:p>
                  </a:txBody>
                  <a:tcPr marL="91450" marR="91450"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output</a:t>
                      </a:r>
                      <a:endParaRPr sz="1050" u="none" strike="noStrike" cap="none"/>
                    </a:p>
                  </a:txBody>
                  <a:tcPr marL="91450" marR="91450" marT="45725" marB="45725">
                    <a:solidFill>
                      <a:srgbClr val="BCBCBC"/>
                    </a:solidFill>
                  </a:tcPr>
                </a:tc>
                <a:extLst>
                  <a:ext uri="{0D108BD9-81ED-4DB2-BD59-A6C34878D82A}">
                    <a16:rowId xmlns:a16="http://schemas.microsoft.com/office/drawing/2014/main" val="10000"/>
                  </a:ext>
                </a:extLst>
              </a:tr>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Conv </a:t>
                      </a:r>
                      <a:endParaRPr sz="105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96 x 96 x 4</a:t>
                      </a:r>
                      <a:endParaRPr sz="1050" u="none" strike="noStrike" cap="none"/>
                    </a:p>
                  </a:txBody>
                  <a:tcPr marL="91450" marR="91450" marT="45725" marB="45725"/>
                </a:tc>
                <a:extLst>
                  <a:ext uri="{0D108BD9-81ED-4DB2-BD59-A6C34878D82A}">
                    <a16:rowId xmlns:a16="http://schemas.microsoft.com/office/drawing/2014/main" val="10001"/>
                  </a:ext>
                </a:extLst>
              </a:tr>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Max Pooling</a:t>
                      </a:r>
                      <a:endParaRPr sz="105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48 x 48 x 4</a:t>
                      </a:r>
                      <a:endParaRPr sz="1050" u="none" strike="noStrike" cap="none"/>
                    </a:p>
                  </a:txBody>
                  <a:tcPr marL="91450" marR="91450" marT="45725" marB="45725"/>
                </a:tc>
                <a:extLst>
                  <a:ext uri="{0D108BD9-81ED-4DB2-BD59-A6C34878D82A}">
                    <a16:rowId xmlns:a16="http://schemas.microsoft.com/office/drawing/2014/main" val="10002"/>
                  </a:ext>
                </a:extLst>
              </a:tr>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Conv </a:t>
                      </a:r>
                      <a:endParaRPr sz="105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44 x 44 x 8</a:t>
                      </a:r>
                      <a:endParaRPr sz="1050" u="none" strike="noStrike" cap="none"/>
                    </a:p>
                  </a:txBody>
                  <a:tcPr marL="91450" marR="91450" marT="45725" marB="45725"/>
                </a:tc>
                <a:extLst>
                  <a:ext uri="{0D108BD9-81ED-4DB2-BD59-A6C34878D82A}">
                    <a16:rowId xmlns:a16="http://schemas.microsoft.com/office/drawing/2014/main" val="10003"/>
                  </a:ext>
                </a:extLst>
              </a:tr>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solidFill>
                            <a:schemeClr val="dk1"/>
                          </a:solidFill>
                        </a:rPr>
                        <a:t>Max Pooling</a:t>
                      </a:r>
                      <a:r>
                        <a:rPr lang="en-US" sz="1050" u="none" strike="noStrike" cap="none"/>
                        <a:t> </a:t>
                      </a:r>
                      <a:endParaRPr sz="105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22 x 22 x 8</a:t>
                      </a:r>
                      <a:endParaRPr sz="1050" u="none" strike="noStrike" cap="none"/>
                    </a:p>
                  </a:txBody>
                  <a:tcPr marL="91450" marR="91450" marT="45725" marB="45725"/>
                </a:tc>
                <a:extLst>
                  <a:ext uri="{0D108BD9-81ED-4DB2-BD59-A6C34878D82A}">
                    <a16:rowId xmlns:a16="http://schemas.microsoft.com/office/drawing/2014/main" val="10004"/>
                  </a:ext>
                </a:extLst>
              </a:tr>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Conv</a:t>
                      </a:r>
                      <a:endParaRPr sz="105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18 x 18 x 8</a:t>
                      </a:r>
                      <a:endParaRPr sz="1050" u="none" strike="noStrike" cap="none"/>
                    </a:p>
                  </a:txBody>
                  <a:tcPr marL="91450" marR="91450" marT="45725" marB="45725"/>
                </a:tc>
                <a:extLst>
                  <a:ext uri="{0D108BD9-81ED-4DB2-BD59-A6C34878D82A}">
                    <a16:rowId xmlns:a16="http://schemas.microsoft.com/office/drawing/2014/main" val="10005"/>
                  </a:ext>
                </a:extLst>
              </a:tr>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solidFill>
                            <a:schemeClr val="dk1"/>
                          </a:solidFill>
                        </a:rPr>
                        <a:t>Max Pooling </a:t>
                      </a:r>
                      <a:endParaRPr sz="1050" u="none" strike="noStrike" cap="none"/>
                    </a:p>
                  </a:txBody>
                  <a:tcPr marL="91450" marR="91450" marT="45725" marB="457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solidFill>
                            <a:schemeClr val="dk1"/>
                          </a:solidFill>
                        </a:rPr>
                        <a:t>9 x 9 x 8</a:t>
                      </a:r>
                      <a:endParaRPr sz="1050" u="none" strike="noStrike" cap="none"/>
                    </a:p>
                  </a:txBody>
                  <a:tcPr marL="91450" marR="91450" marT="45725" marB="45725"/>
                </a:tc>
                <a:extLst>
                  <a:ext uri="{0D108BD9-81ED-4DB2-BD59-A6C34878D82A}">
                    <a16:rowId xmlns:a16="http://schemas.microsoft.com/office/drawing/2014/main" val="10006"/>
                  </a:ext>
                </a:extLst>
              </a:tr>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Conv</a:t>
                      </a:r>
                      <a:endParaRPr sz="1050" u="none" strike="noStrike" cap="none"/>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5 x 5 x 8</a:t>
                      </a:r>
                      <a:endParaRPr sz="1050" u="none" strike="noStrike" cap="none"/>
                    </a:p>
                  </a:txBody>
                  <a:tcPr marL="91450" marR="91450" marT="45725" marB="457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solidFill>
                            <a:schemeClr val="dk1"/>
                          </a:solidFill>
                        </a:rPr>
                        <a:t>Max Pooling </a:t>
                      </a:r>
                      <a:endParaRPr sz="1050" u="none" strike="noStrike" cap="none"/>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2 x 2 x 8</a:t>
                      </a:r>
                      <a:endParaRPr sz="1050" u="none" strike="noStrike" cap="none"/>
                    </a:p>
                  </a:txBody>
                  <a:tcPr marL="91450" marR="91450" marT="45725" marB="457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Global </a:t>
                      </a:r>
                      <a:endParaRPr sz="1050" u="none" strike="noStrike" cap="none"/>
                    </a:p>
                    <a:p>
                      <a:pPr marL="0" marR="0" lvl="0" indent="0" algn="ctr" rtl="0">
                        <a:lnSpc>
                          <a:spcPct val="100000"/>
                        </a:lnSpc>
                        <a:spcBef>
                          <a:spcPts val="0"/>
                        </a:spcBef>
                        <a:spcAft>
                          <a:spcPts val="0"/>
                        </a:spcAft>
                        <a:buClr>
                          <a:srgbClr val="000000"/>
                        </a:buClr>
                        <a:buSzPts val="1050"/>
                        <a:buFont typeface="Arial"/>
                        <a:buNone/>
                      </a:pPr>
                      <a:r>
                        <a:rPr lang="en-US" sz="1050" u="none" strike="noStrike" cap="none"/>
                        <a:t>Avg Pooling</a:t>
                      </a:r>
                      <a:endParaRPr sz="1050" u="none" strike="noStrike" cap="none"/>
                    </a:p>
                  </a:txBody>
                  <a:tcPr marL="91450" marR="91450" marT="45725" marB="457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8</a:t>
                      </a:r>
                      <a:endParaRPr sz="1050" u="none" strike="noStrike" cap="none"/>
                    </a:p>
                  </a:txBody>
                  <a:tcPr marL="91450" marR="91450" marT="45725" marB="45725"/>
                </a:tc>
                <a:extLst>
                  <a:ext uri="{0D108BD9-81ED-4DB2-BD59-A6C34878D82A}">
                    <a16:rowId xmlns:a16="http://schemas.microsoft.com/office/drawing/2014/main" val="10009"/>
                  </a:ext>
                </a:extLst>
              </a:tr>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FC</a:t>
                      </a:r>
                      <a:endParaRPr sz="105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16</a:t>
                      </a:r>
                      <a:endParaRPr sz="1050" u="none" strike="noStrike" cap="none"/>
                    </a:p>
                  </a:txBody>
                  <a:tcPr marL="91450" marR="91450" marT="45725" marB="45725"/>
                </a:tc>
                <a:extLst>
                  <a:ext uri="{0D108BD9-81ED-4DB2-BD59-A6C34878D82A}">
                    <a16:rowId xmlns:a16="http://schemas.microsoft.com/office/drawing/2014/main" val="10010"/>
                  </a:ext>
                </a:extLst>
              </a:tr>
              <a:tr h="272625">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FC</a:t>
                      </a:r>
                      <a:endParaRPr sz="105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u="none" strike="noStrike" cap="none"/>
                        <a:t>5</a:t>
                      </a:r>
                      <a:endParaRPr sz="1050" u="none" strike="noStrike" cap="none"/>
                    </a:p>
                  </a:txBody>
                  <a:tcPr marL="91450" marR="91450" marT="45725" marB="45725"/>
                </a:tc>
                <a:extLst>
                  <a:ext uri="{0D108BD9-81ED-4DB2-BD59-A6C34878D82A}">
                    <a16:rowId xmlns:a16="http://schemas.microsoft.com/office/drawing/2014/main" val="10011"/>
                  </a:ext>
                </a:extLst>
              </a:tr>
            </a:tbl>
          </a:graphicData>
        </a:graphic>
      </p:graphicFrame>
      <p:pic>
        <p:nvPicPr>
          <p:cNvPr id="157" name="Google Shape;157;p4"/>
          <p:cNvPicPr preferRelativeResize="0"/>
          <p:nvPr/>
        </p:nvPicPr>
        <p:blipFill rotWithShape="1">
          <a:blip r:embed="rId3">
            <a:alphaModFix/>
          </a:blip>
          <a:srcRect/>
          <a:stretch/>
        </p:blipFill>
        <p:spPr>
          <a:xfrm>
            <a:off x="3694000" y="1091736"/>
            <a:ext cx="3105375" cy="3105375"/>
          </a:xfrm>
          <a:prstGeom prst="rect">
            <a:avLst/>
          </a:prstGeom>
          <a:noFill/>
          <a:ln>
            <a:noFill/>
          </a:ln>
        </p:spPr>
      </p:pic>
      <p:sp>
        <p:nvSpPr>
          <p:cNvPr id="158" name="Google Shape;158;p4"/>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講者：章劉軒瑋</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5"/>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Quantization</a:t>
            </a:r>
            <a:endParaRPr/>
          </a:p>
        </p:txBody>
      </p:sp>
      <p:sp>
        <p:nvSpPr>
          <p:cNvPr id="164" name="Google Shape;164;p5"/>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5</a:t>
            </a:fld>
            <a:endParaRPr/>
          </a:p>
        </p:txBody>
      </p:sp>
      <p:sp>
        <p:nvSpPr>
          <p:cNvPr id="165" name="Google Shape;165;p5"/>
          <p:cNvSpPr txBox="1">
            <a:spLocks noGrp="1"/>
          </p:cNvSpPr>
          <p:nvPr>
            <p:ph type="body" idx="1"/>
          </p:nvPr>
        </p:nvSpPr>
        <p:spPr>
          <a:xfrm>
            <a:off x="447675" y="939250"/>
            <a:ext cx="4578600" cy="3717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sz="1600"/>
              <a:t>Map the original values to an integer range </a:t>
            </a:r>
            <a:endParaRPr sz="1600"/>
          </a:p>
          <a:p>
            <a:pPr marL="914400" lvl="1" indent="-330200" algn="l" rtl="0">
              <a:lnSpc>
                <a:spcPct val="115000"/>
              </a:lnSpc>
              <a:spcBef>
                <a:spcPts val="0"/>
              </a:spcBef>
              <a:spcAft>
                <a:spcPts val="0"/>
              </a:spcAft>
              <a:buSzPts val="1600"/>
              <a:buChar char="○"/>
            </a:pPr>
            <a:r>
              <a:rPr lang="en-US"/>
              <a:t>inputs, weights, biases</a:t>
            </a:r>
            <a:endParaRPr/>
          </a:p>
          <a:p>
            <a:pPr marL="1371600" lvl="2" indent="-317500" algn="l" rtl="0">
              <a:lnSpc>
                <a:spcPct val="115000"/>
              </a:lnSpc>
              <a:spcBef>
                <a:spcPts val="0"/>
              </a:spcBef>
              <a:spcAft>
                <a:spcPts val="0"/>
              </a:spcAft>
              <a:buSzPts val="1400"/>
              <a:buChar char="■"/>
            </a:pPr>
            <a:r>
              <a:rPr lang="en-US"/>
              <a:t>-128 ~ 127</a:t>
            </a:r>
            <a:endParaRPr/>
          </a:p>
          <a:p>
            <a:pPr marL="914400" lvl="1" indent="-317500" algn="l" rtl="0">
              <a:lnSpc>
                <a:spcPct val="115000"/>
              </a:lnSpc>
              <a:spcBef>
                <a:spcPts val="0"/>
              </a:spcBef>
              <a:spcAft>
                <a:spcPts val="0"/>
              </a:spcAft>
              <a:buSzPts val="1400"/>
              <a:buChar char="○"/>
            </a:pPr>
            <a:r>
              <a:rPr lang="en-US"/>
              <a:t>output of each layer</a:t>
            </a:r>
            <a:endParaRPr/>
          </a:p>
          <a:p>
            <a:pPr marL="1371600" lvl="2" indent="-317500" algn="l" rtl="0">
              <a:lnSpc>
                <a:spcPct val="115000"/>
              </a:lnSpc>
              <a:spcBef>
                <a:spcPts val="0"/>
              </a:spcBef>
              <a:spcAft>
                <a:spcPts val="0"/>
              </a:spcAft>
              <a:buSzPts val="1400"/>
              <a:buChar char="■"/>
            </a:pPr>
            <a:r>
              <a:rPr lang="en-US"/>
              <a:t>0 ~ 127</a:t>
            </a:r>
            <a:endParaRPr/>
          </a:p>
          <a:p>
            <a:pPr marL="457200" lvl="0" indent="-342900" algn="l" rtl="0">
              <a:lnSpc>
                <a:spcPct val="115000"/>
              </a:lnSpc>
              <a:spcBef>
                <a:spcPts val="0"/>
              </a:spcBef>
              <a:spcAft>
                <a:spcPts val="0"/>
              </a:spcAft>
              <a:buSzPts val="1800"/>
              <a:buChar char="●"/>
            </a:pPr>
            <a:r>
              <a:rPr lang="en-US" sz="1600"/>
              <a:t>Implement quantization using scale factor and zero point.</a:t>
            </a: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sz="1800"/>
          </a:p>
        </p:txBody>
      </p:sp>
      <p:pic>
        <p:nvPicPr>
          <p:cNvPr id="166" name="Google Shape;166;p5"/>
          <p:cNvPicPr preferRelativeResize="0">
            <a:picLocks noGrp="1"/>
          </p:cNvPicPr>
          <p:nvPr>
            <p:ph type="body" idx="2"/>
          </p:nvPr>
        </p:nvPicPr>
        <p:blipFill rotWithShape="1">
          <a:blip r:embed="rId3">
            <a:alphaModFix/>
          </a:blip>
          <a:srcRect/>
          <a:stretch/>
        </p:blipFill>
        <p:spPr>
          <a:xfrm>
            <a:off x="4971200" y="1565549"/>
            <a:ext cx="4107600" cy="2012400"/>
          </a:xfrm>
          <a:prstGeom prst="rect">
            <a:avLst/>
          </a:prstGeom>
          <a:noFill/>
          <a:ln>
            <a:noFill/>
          </a:ln>
        </p:spPr>
      </p:pic>
      <p:sp>
        <p:nvSpPr>
          <p:cNvPr id="167" name="Google Shape;167;p5"/>
          <p:cNvSpPr txBox="1"/>
          <p:nvPr/>
        </p:nvSpPr>
        <p:spPr>
          <a:xfrm>
            <a:off x="150681" y="3024870"/>
            <a:ext cx="4635900" cy="4644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68" name="Google Shape;168;p5"/>
          <p:cNvSpPr txBox="1"/>
          <p:nvPr/>
        </p:nvSpPr>
        <p:spPr>
          <a:xfrm>
            <a:off x="1903800" y="3885571"/>
            <a:ext cx="2668200" cy="4749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69" name="Google Shape;169;p5"/>
          <p:cNvSpPr txBox="1"/>
          <p:nvPr/>
        </p:nvSpPr>
        <p:spPr>
          <a:xfrm>
            <a:off x="835257" y="3868763"/>
            <a:ext cx="1656900" cy="50850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70" name="Google Shape;170;p5"/>
          <p:cNvSpPr txBox="1"/>
          <p:nvPr/>
        </p:nvSpPr>
        <p:spPr>
          <a:xfrm>
            <a:off x="835256" y="3489273"/>
            <a:ext cx="1005000" cy="294600"/>
          </a:xfrm>
          <a:prstGeom prst="rect">
            <a:avLst/>
          </a:prstGeom>
          <a:noFill/>
          <a:ln>
            <a:noFill/>
          </a:ln>
        </p:spPr>
        <p:txBody>
          <a:bodyPr spcFirstLastPara="1" wrap="square" lIns="68550" tIns="68550" rIns="68550" bIns="68550" anchor="ctr" anchorCtr="0">
            <a:normAutofit lnSpcReduction="10000"/>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593D53"/>
                </a:solidFill>
                <a:latin typeface="Arial"/>
                <a:ea typeface="Arial"/>
                <a:cs typeface="Arial"/>
                <a:sym typeface="Arial"/>
              </a:rPr>
              <a:t>where</a:t>
            </a:r>
            <a:endParaRPr sz="1050" b="1" i="0" u="none" strike="noStrike" cap="none">
              <a:solidFill>
                <a:srgbClr val="593D53"/>
              </a:solidFill>
              <a:latin typeface="Arial"/>
              <a:ea typeface="Arial"/>
              <a:cs typeface="Arial"/>
              <a:sym typeface="Arial"/>
            </a:endParaRPr>
          </a:p>
        </p:txBody>
      </p:sp>
      <p:sp>
        <p:nvSpPr>
          <p:cNvPr id="171" name="Google Shape;171;p5"/>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講者：李柏寬</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3252822ca40_0_121"/>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Quantization</a:t>
            </a:r>
            <a:endParaRPr/>
          </a:p>
        </p:txBody>
      </p:sp>
      <p:sp>
        <p:nvSpPr>
          <p:cNvPr id="177" name="Google Shape;177;g3252822ca40_0_121"/>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750"/>
              <a:buFont typeface="Arial"/>
              <a:buNone/>
            </a:pPr>
            <a:fld id="{00000000-1234-1234-1234-123412341234}" type="slidenum">
              <a:rPr lang="en-US"/>
              <a:t>6</a:t>
            </a:fld>
            <a:endParaRPr/>
          </a:p>
        </p:txBody>
      </p:sp>
      <p:graphicFrame>
        <p:nvGraphicFramePr>
          <p:cNvPr id="178" name="Google Shape;178;g3252822ca40_0_121"/>
          <p:cNvGraphicFramePr/>
          <p:nvPr/>
        </p:nvGraphicFramePr>
        <p:xfrm>
          <a:off x="952500" y="1208500"/>
          <a:ext cx="7239000" cy="3169680"/>
        </p:xfrm>
        <a:graphic>
          <a:graphicData uri="http://schemas.openxmlformats.org/drawingml/2006/table">
            <a:tbl>
              <a:tblPr>
                <a:noFill/>
                <a:tableStyleId>{74A80957-CAAA-4443-9059-20EEF17DCD81}</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Data Range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Original Scale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Final Scale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Final Scale</a:t>
                      </a:r>
                      <a:endParaRPr sz="14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Conv Layer1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 ~ 90713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0.00140001984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0.0009765625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2^-10</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Conv Layer2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 ~ 32545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0.00390228914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0.001953125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2^-9</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Conv Layer3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 ~ 36836</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0.00344771419</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0.001953125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2^-9</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Conv Layer4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 ~ 51219</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0.00247954861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0.001953125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2^-9</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GAP</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Dense Layer1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 ~ 16147</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0.00786523812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0.0078125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2^-7</a:t>
                      </a:r>
                      <a:endParaRPr sz="1400" u="none" strike="noStrike" cap="none"/>
                    </a:p>
                  </a:txBody>
                  <a:tcPr marL="91425" marR="91425" marT="91425" marB="91425"/>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Dense Layer2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 ~ 15263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0.00832077573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0.0078125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2^-7</a:t>
                      </a:r>
                      <a:endParaRPr sz="1400" u="none" strike="noStrike" cap="none"/>
                    </a:p>
                  </a:txBody>
                  <a:tcPr marL="91425" marR="91425" marT="91425" marB="91425"/>
                </a:tc>
                <a:extLst>
                  <a:ext uri="{0D108BD9-81ED-4DB2-BD59-A6C34878D82A}">
                    <a16:rowId xmlns:a16="http://schemas.microsoft.com/office/drawing/2014/main" val="10007"/>
                  </a:ext>
                </a:extLst>
              </a:tr>
            </a:tbl>
          </a:graphicData>
        </a:graphic>
      </p:graphicFrame>
      <p:sp>
        <p:nvSpPr>
          <p:cNvPr id="179" name="Google Shape;179;g3252822ca40_0_121"/>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講者：李柏寬</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6"/>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System Overview</a:t>
            </a:r>
            <a:endParaRPr/>
          </a:p>
        </p:txBody>
      </p:sp>
      <p:sp>
        <p:nvSpPr>
          <p:cNvPr id="185" name="Google Shape;185;p6"/>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7</a:t>
            </a:fld>
            <a:endParaRPr/>
          </a:p>
        </p:txBody>
      </p:sp>
      <p:sp>
        <p:nvSpPr>
          <p:cNvPr id="188" name="Google Shape;188;p6"/>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講者：葉仲勛</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1032" name="Picture 8">
            <a:extLst>
              <a:ext uri="{FF2B5EF4-FFF2-40B4-BE49-F238E27FC236}">
                <a16:creationId xmlns:a16="http://schemas.microsoft.com/office/drawing/2014/main" id="{24B2C070-61E6-9565-7908-43C1DAA4A2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5231" y="736196"/>
            <a:ext cx="6713538" cy="4219105"/>
          </a:xfrm>
          <a:prstGeom prst="rect">
            <a:avLst/>
          </a:prstGeom>
          <a:noFill/>
          <a:extLst>
            <a:ext uri="{909E8E84-426E-40DD-AFC4-6F175D3DCCD1}">
              <a14:hiddenFill xmlns:a14="http://schemas.microsoft.com/office/drawing/2010/main">
                <a:solidFill>
                  <a:srgbClr val="FFFFFF"/>
                </a:solidFill>
              </a14:hiddenFill>
            </a:ext>
          </a:extLst>
        </p:spPr>
      </p:pic>
      <p:pic>
        <p:nvPicPr>
          <p:cNvPr id="130" name="音訊 129">
            <a:hlinkClick r:id="" action="ppaction://media"/>
            <a:extLst>
              <a:ext uri="{FF2B5EF4-FFF2-40B4-BE49-F238E27FC236}">
                <a16:creationId xmlns:a16="http://schemas.microsoft.com/office/drawing/2014/main" id="{76B249E5-C996-459D-1CA8-BE0160F0DD0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8216"/>
    </mc:Choice>
    <mc:Fallback>
      <p:transition spd="slow" advTm="38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0"/>
                </p:tgtEl>
              </p:cMediaNode>
            </p:audio>
          </p:childTnLst>
        </p:cTn>
      </p:par>
    </p:tnLst>
  </p:timing>
  <p:extLst>
    <p:ext uri="{3A86A75C-4F4B-4683-9AE1-C65F6400EC91}">
      <p14:laserTraceLst xmlns:p14="http://schemas.microsoft.com/office/powerpoint/2010/main">
        <p14:tracePtLst>
          <p14:tracePt t="907" x="5743575" y="0"/>
          <p14:tracePt t="909" x="5743575" y="7938"/>
          <p14:tracePt t="936" x="5718175" y="127000"/>
          <p14:tracePt t="938" x="5718175" y="134938"/>
          <p14:tracePt t="952" x="5710238" y="195263"/>
          <p14:tracePt t="969" x="5675313" y="220663"/>
          <p14:tracePt t="971" x="5675313" y="228600"/>
          <p14:tracePt t="985" x="5659438" y="236538"/>
          <p14:tracePt t="987" x="5649913" y="236538"/>
          <p14:tracePt t="1003" x="5624513" y="254000"/>
          <p14:tracePt t="1005" x="5624513" y="261938"/>
          <p14:tracePt t="1019" x="5591175" y="261938"/>
          <p14:tracePt t="1036" x="5573713" y="271463"/>
          <p14:tracePt t="1068" x="5565775" y="271463"/>
          <p14:tracePt t="1650" x="5565775" y="261938"/>
          <p14:tracePt t="1666" x="5565775" y="246063"/>
          <p14:tracePt t="1685" x="5565775" y="236538"/>
          <p14:tracePt t="1698" x="5565775" y="228600"/>
          <p14:tracePt t="1716" x="5565775" y="220663"/>
          <p14:tracePt t="1737" x="5565775" y="211138"/>
          <p14:tracePt t="1751" x="5565775" y="203200"/>
          <p14:tracePt t="1768" x="5565775" y="195263"/>
          <p14:tracePt t="1796" x="5565775" y="185738"/>
          <p14:tracePt t="1826" x="5565775" y="177800"/>
          <p14:tracePt t="1833" x="5565775" y="160338"/>
          <p14:tracePt t="1856" x="5565775" y="152400"/>
          <p14:tracePt t="1908" x="5565775" y="144463"/>
          <p14:tracePt t="1925" x="5565775" y="134938"/>
          <p14:tracePt t="1935" x="5565775" y="127000"/>
          <p14:tracePt t="1944" x="5565775" y="119063"/>
          <p14:tracePt t="1954" x="5565775" y="109538"/>
          <p14:tracePt t="1971" x="5557838" y="93663"/>
          <p14:tracePt t="1990" x="5557838" y="76200"/>
          <p14:tracePt t="2039" x="5557838" y="68263"/>
          <p14:tracePt t="2051" x="5557838" y="58738"/>
          <p14:tracePt t="2064" x="5557838" y="50800"/>
          <p14:tracePt t="2095" x="5557838" y="42863"/>
          <p14:tracePt t="2133" x="5557838" y="33338"/>
          <p14:tracePt t="3437" x="5557838" y="42863"/>
          <p14:tracePt t="3439" x="5557838" y="50800"/>
          <p14:tracePt t="3441" x="5565775" y="58738"/>
          <p14:tracePt t="3455" x="5599113" y="101600"/>
          <p14:tracePt t="3471" x="5624513" y="134938"/>
          <p14:tracePt t="3488" x="5649913" y="177800"/>
          <p14:tracePt t="3490" x="5649913" y="185738"/>
          <p14:tracePt t="3505" x="5659438" y="203200"/>
          <p14:tracePt t="3506" x="5667375" y="203200"/>
          <p14:tracePt t="3521" x="5667375" y="211138"/>
          <p14:tracePt t="3538" x="5684838" y="220663"/>
          <p14:tracePt t="3555" x="5692775" y="236538"/>
          <p14:tracePt t="3556" x="5700713" y="254000"/>
          <p14:tracePt t="3571" x="5710238" y="271463"/>
          <p14:tracePt t="3589" x="5718175" y="271463"/>
          <p14:tracePt t="3605" x="5718175" y="279400"/>
          <p14:tracePt t="3653" x="5718175" y="287338"/>
          <p14:tracePt t="4241" x="5718175" y="296863"/>
          <p14:tracePt t="4254" x="5710238" y="304800"/>
          <p14:tracePt t="4275" x="5710238" y="312738"/>
          <p14:tracePt t="4308" x="5700713" y="312738"/>
          <p14:tracePt t="4343" x="5700713" y="322263"/>
          <p14:tracePt t="4359" x="5692775" y="322263"/>
          <p14:tracePt t="4756" x="5692775" y="312738"/>
          <p14:tracePt t="4771" x="5692775" y="304800"/>
          <p14:tracePt t="4774" x="5675313" y="304800"/>
          <p14:tracePt t="4789" x="5675313" y="287338"/>
          <p14:tracePt t="4791" x="5675313" y="279400"/>
          <p14:tracePt t="4806" x="5667375" y="261938"/>
          <p14:tracePt t="4822" x="5667375" y="228600"/>
          <p14:tracePt t="4839" x="5659438" y="211138"/>
          <p14:tracePt t="4856" x="5659438" y="195263"/>
          <p14:tracePt t="4874" x="5659438" y="177800"/>
          <p14:tracePt t="4889" x="5649913" y="152400"/>
          <p14:tracePt t="4891" x="5649913" y="144463"/>
          <p14:tracePt t="4906" x="5641975" y="127000"/>
          <p14:tracePt t="4922" x="5634038" y="109538"/>
          <p14:tracePt t="4924" x="5634038" y="101600"/>
          <p14:tracePt t="4939" x="5624513" y="68263"/>
          <p14:tracePt t="4941" x="5624513" y="58738"/>
          <p14:tracePt t="4956" x="5616575" y="42863"/>
          <p14:tracePt t="4972" x="5616575" y="33338"/>
          <p14:tracePt t="4974" x="5616575" y="25400"/>
          <p14:tracePt t="5006" x="5616575" y="17463"/>
          <p14:tracePt t="5205" x="5608638" y="17463"/>
          <p14:tracePt t="5715" x="5591175" y="17463"/>
          <p14:tracePt t="5719" x="5591175" y="25400"/>
          <p14:tracePt t="5747" x="5583238" y="50800"/>
          <p14:tracePt t="5756" x="5573713" y="84138"/>
          <p14:tracePt t="5773" x="5548313" y="195263"/>
          <p14:tracePt t="5775" x="5540375" y="211138"/>
          <p14:tracePt t="5777" x="5540375" y="220663"/>
          <p14:tracePt t="5778" x="5540375" y="236538"/>
          <p14:tracePt t="5791" x="5472113" y="355600"/>
          <p14:tracePt t="5791" x="5472113" y="363538"/>
          <p14:tracePt t="5792" x="5464175" y="371475"/>
          <p14:tracePt t="5793" x="5456238" y="381000"/>
          <p14:tracePt t="5794" x="5456238" y="396875"/>
          <p14:tracePt t="5796" x="5446713" y="406400"/>
          <p14:tracePt t="5797" x="5446713" y="422275"/>
          <p14:tracePt t="5806" x="5397500" y="558800"/>
          <p14:tracePt t="5807" x="5387975" y="574675"/>
          <p14:tracePt t="5809" x="5372100" y="600075"/>
          <p14:tracePt t="5810" x="5372100" y="609600"/>
          <p14:tracePt t="5823" x="5286375" y="846138"/>
          <p14:tracePt t="5824" x="5278438" y="854075"/>
          <p14:tracePt t="5825" x="5270500" y="889000"/>
          <p14:tracePt t="5840" x="5176838" y="1158875"/>
          <p14:tracePt t="5857" x="5041900" y="1497013"/>
          <p14:tracePt t="5858" x="5024438" y="1514475"/>
          <p14:tracePt t="5860" x="5006975" y="1547813"/>
          <p14:tracePt t="5861" x="4999038" y="1582738"/>
          <p14:tracePt t="5874" x="4897438" y="1903413"/>
          <p14:tracePt t="5875" x="4872038" y="1971675"/>
          <p14:tracePt t="5877" x="4872038" y="1979613"/>
          <p14:tracePt t="5878" x="4864100" y="2012950"/>
          <p14:tracePt t="5890" x="4729163" y="2351088"/>
          <p14:tracePt t="5892" x="4729163" y="2360613"/>
          <p14:tracePt t="5893" x="4719638" y="2386013"/>
          <p14:tracePt t="5907" x="4584700" y="2673350"/>
          <p14:tracePt t="5907" x="4576763" y="2698750"/>
          <p14:tracePt t="5908" x="4567238" y="2724150"/>
          <p14:tracePt t="5910" x="4567238" y="2732088"/>
          <p14:tracePt t="5911" x="4551363" y="2749550"/>
          <p14:tracePt t="5911" x="4541838" y="2774950"/>
          <p14:tracePt t="5913" x="4541838" y="2782888"/>
          <p14:tracePt t="5914" x="4533900" y="2808288"/>
          <p14:tracePt t="5923" x="4483100" y="2943225"/>
          <p14:tracePt t="5925" x="4475163" y="2978150"/>
          <p14:tracePt t="5926" x="4475163" y="2986088"/>
          <p14:tracePt t="5927" x="4465638" y="3011488"/>
          <p14:tracePt t="5928" x="4465638" y="3036888"/>
          <p14:tracePt t="5929" x="4457700" y="3054350"/>
          <p14:tracePt t="5940" x="4432300" y="3189288"/>
          <p14:tracePt t="5941" x="4432300" y="3206750"/>
          <p14:tracePt t="5943" x="4432300" y="3232150"/>
          <p14:tracePt t="5944" x="4432300" y="3240088"/>
          <p14:tracePt t="5945" x="4424363" y="3240088"/>
          <p14:tracePt t="5946" x="4424363" y="3257550"/>
          <p14:tracePt t="5957" x="4406900" y="3384550"/>
          <p14:tracePt t="5974" x="4373563" y="3570288"/>
          <p14:tracePt t="5975" x="4373563" y="3578225"/>
          <p14:tracePt t="5991" x="4356100" y="3756025"/>
          <p14:tracePt t="5992" x="4356100" y="3773488"/>
          <p14:tracePt t="5993" x="4356100" y="3781425"/>
          <p14:tracePt t="5994" x="4356100" y="3798888"/>
          <p14:tracePt t="5995" x="4356100" y="3814763"/>
          <p14:tracePt t="5996" x="4356100" y="3840163"/>
          <p14:tracePt t="6006" x="4356100" y="3959225"/>
          <p14:tracePt t="6007" x="4356100" y="3984625"/>
          <p14:tracePt t="6009" x="4356100" y="4002088"/>
          <p14:tracePt t="6010" x="4356100" y="4010025"/>
          <p14:tracePt t="6023" x="4348163" y="4213225"/>
          <p14:tracePt t="6024" x="4330700" y="4246563"/>
          <p14:tracePt t="6026" x="4330700" y="4264025"/>
          <p14:tracePt t="6027" x="4330700" y="4271963"/>
          <p14:tracePt t="6041" x="4305300" y="4584700"/>
          <p14:tracePt t="6042" x="4305300" y="4627563"/>
          <p14:tracePt t="6044" x="4287838" y="4652963"/>
          <p14:tracePt t="6393" x="3230563" y="5126038"/>
          <p14:tracePt t="6395" x="3222625" y="5110163"/>
          <p14:tracePt t="6406" x="3197225" y="5059363"/>
          <p14:tracePt t="6408" x="3189288" y="5049838"/>
          <p14:tracePt t="6424" x="3138488" y="4973638"/>
          <p14:tracePt t="6425" x="3138488" y="4965700"/>
          <p14:tracePt t="6440" x="3105150" y="4897438"/>
          <p14:tracePt t="6441" x="3105150" y="4889500"/>
          <p14:tracePt t="6442" x="3095625" y="4881563"/>
          <p14:tracePt t="6457" x="3062288" y="4830763"/>
          <p14:tracePt t="6457" x="3062288" y="4822825"/>
          <p14:tracePt t="6458" x="3054350" y="4822825"/>
          <p14:tracePt t="6460" x="3054350" y="4813300"/>
          <p14:tracePt t="6473" x="3028950" y="4779963"/>
          <p14:tracePt t="6490" x="2986088" y="4729163"/>
          <p14:tracePt t="6507" x="2960688" y="4678363"/>
          <p14:tracePt t="6524" x="2935288" y="4635500"/>
          <p14:tracePt t="6540" x="2917825" y="4584700"/>
          <p14:tracePt t="6557" x="2892425" y="4543425"/>
          <p14:tracePt t="6574" x="2884488" y="4475163"/>
          <p14:tracePt t="6591" x="2884488" y="4398963"/>
          <p14:tracePt t="6593" x="2884488" y="4391025"/>
          <p14:tracePt t="6608" x="2884488" y="4330700"/>
          <p14:tracePt t="6625" x="2892425" y="4297363"/>
          <p14:tracePt t="6626" x="2909888" y="4297363"/>
          <p14:tracePt t="6644" x="2909888" y="4271963"/>
          <p14:tracePt t="6657" x="2917825" y="4264025"/>
          <p14:tracePt t="6691" x="2917825" y="4238625"/>
          <p14:tracePt t="6707" x="2927350" y="4229100"/>
          <p14:tracePt t="6724" x="2927350" y="4221163"/>
          <p14:tracePt t="6741" x="2935288" y="4213225"/>
          <p14:tracePt t="6757" x="2935288" y="4203700"/>
          <p14:tracePt t="6774" x="2943225" y="4203700"/>
          <p14:tracePt t="6926" x="2952750" y="4203700"/>
          <p14:tracePt t="6966" x="2952750" y="4195763"/>
          <p14:tracePt t="6979" x="2960688" y="4195763"/>
          <p14:tracePt t="7010" x="2968625" y="4195763"/>
          <p14:tracePt t="7020" x="2978150" y="4195763"/>
          <p14:tracePt t="7024" x="2978150" y="4187825"/>
          <p14:tracePt t="7041" x="3011488" y="4179888"/>
          <p14:tracePt t="7058" x="3036888" y="4162425"/>
          <p14:tracePt t="7074" x="3062288" y="4154488"/>
          <p14:tracePt t="7091" x="3113088" y="4144963"/>
          <p14:tracePt t="7107" x="3163888" y="4137025"/>
          <p14:tracePt t="7109" x="3171825" y="4137025"/>
          <p14:tracePt t="7110" x="3179763" y="4137025"/>
          <p14:tracePt t="7124" x="3214688" y="4129088"/>
          <p14:tracePt t="7125" x="3222625" y="4119563"/>
          <p14:tracePt t="7141" x="3273425" y="4119563"/>
          <p14:tracePt t="7143" x="3290888" y="4119563"/>
          <p14:tracePt t="7158" x="3341688" y="4111625"/>
          <p14:tracePt t="7174" x="3367088" y="4111625"/>
          <p14:tracePt t="7176" x="3375025" y="4111625"/>
          <p14:tracePt t="7191" x="3392488" y="4111625"/>
          <p14:tracePt t="7208" x="3425825" y="4111625"/>
          <p14:tracePt t="7224" x="3459163" y="4111625"/>
          <p14:tracePt t="7242" x="3494088" y="4111625"/>
          <p14:tracePt t="7258" x="3544888" y="4119563"/>
          <p14:tracePt t="7274" x="3603625" y="4129088"/>
          <p14:tracePt t="7275" x="3611563" y="4129088"/>
          <p14:tracePt t="7291" x="3636963" y="4129088"/>
          <p14:tracePt t="7293" x="3636963" y="4137025"/>
          <p14:tracePt t="7307" x="3654425" y="4144963"/>
          <p14:tracePt t="7324" x="3662363" y="4144963"/>
          <p14:tracePt t="7343" x="3687763" y="4144963"/>
          <p14:tracePt t="7358" x="3697288" y="4170363"/>
          <p14:tracePt t="7375" x="3705225" y="4179888"/>
          <p14:tracePt t="7392" x="3721100" y="4187825"/>
          <p14:tracePt t="7408" x="3738563" y="4213225"/>
          <p14:tracePt t="7425" x="3763963" y="4254500"/>
          <p14:tracePt t="7441" x="3771900" y="4279900"/>
          <p14:tracePt t="7442" x="3781425" y="4279900"/>
          <p14:tracePt t="7458" x="3789363" y="4314825"/>
          <p14:tracePt t="7474" x="3789363" y="4348163"/>
          <p14:tracePt t="7476" x="3789363" y="4356100"/>
          <p14:tracePt t="7491" x="3789363" y="4381500"/>
          <p14:tracePt t="7492" x="3789363" y="4391025"/>
          <p14:tracePt t="7507" x="3789363" y="4432300"/>
          <p14:tracePt t="7525" x="3781425" y="4483100"/>
          <p14:tracePt t="7541" x="3781425" y="4500563"/>
          <p14:tracePt t="7542" x="3781425" y="4518025"/>
          <p14:tracePt t="7558" x="3771900" y="4543425"/>
          <p14:tracePt t="7575" x="3756025" y="4559300"/>
          <p14:tracePt t="7576" x="3746500" y="4559300"/>
          <p14:tracePt t="7578" x="3746500" y="4568825"/>
          <p14:tracePt t="7591" x="3738563" y="4584700"/>
          <p14:tracePt t="7609" x="3721100" y="4602163"/>
          <p14:tracePt t="7625" x="3705225" y="4619625"/>
          <p14:tracePt t="7642" x="3671888" y="4627563"/>
          <p14:tracePt t="7662" x="3636963" y="4645025"/>
          <p14:tracePt t="7674" x="3621088" y="4652963"/>
          <p14:tracePt t="7708" x="3570288" y="4670425"/>
          <p14:tracePt t="7725" x="3544888" y="4686300"/>
          <p14:tracePt t="7726" x="3535363" y="4686300"/>
          <p14:tracePt t="7742" x="3527425" y="4686300"/>
          <p14:tracePt t="7800" x="3519488" y="4686300"/>
          <p14:tracePt t="7832" x="3502025" y="4686300"/>
          <p14:tracePt t="7846" x="3494088" y="4686300"/>
          <p14:tracePt t="7869" x="3484563" y="4686300"/>
          <p14:tracePt t="7874" x="3476625" y="4686300"/>
          <p14:tracePt t="7880" x="3468688" y="4686300"/>
          <p14:tracePt t="7892" x="3459163" y="4686300"/>
          <p14:tracePt t="7908" x="3425825" y="4686300"/>
          <p14:tracePt t="7925" x="3392488" y="4686300"/>
          <p14:tracePt t="7926" x="3382963" y="4686300"/>
          <p14:tracePt t="7941" x="3357563" y="4686300"/>
          <p14:tracePt t="7958" x="3316288" y="4686300"/>
          <p14:tracePt t="7975" x="3290888" y="4695825"/>
          <p14:tracePt t="7992" x="3265488" y="4703763"/>
          <p14:tracePt t="8008" x="3222625" y="4711700"/>
          <p14:tracePt t="8024" x="3197225" y="4729163"/>
          <p14:tracePt t="8025" x="3189288" y="4729163"/>
          <p14:tracePt t="8041" x="3154363" y="4737100"/>
          <p14:tracePt t="8043" x="3146425" y="4737100"/>
          <p14:tracePt t="8058" x="3121025" y="4737100"/>
          <p14:tracePt t="8075" x="3095625" y="4746625"/>
          <p14:tracePt t="8092" x="3070225" y="4746625"/>
          <p14:tracePt t="8108" x="3062288" y="4746625"/>
          <p14:tracePt t="8126" x="3054350" y="4746625"/>
          <p14:tracePt t="8142" x="3044825" y="4746625"/>
          <p14:tracePt t="8158" x="3036888" y="4746625"/>
          <p14:tracePt t="8176" x="3019425" y="4746625"/>
          <p14:tracePt t="8191" x="3003550" y="4746625"/>
          <p14:tracePt t="8209" x="2986088" y="4746625"/>
          <p14:tracePt t="8225" x="2968625" y="4746625"/>
          <p14:tracePt t="8242" x="2960688" y="4746625"/>
          <p14:tracePt t="8259" x="2943225" y="4746625"/>
          <p14:tracePt t="8275" x="2927350" y="4746625"/>
          <p14:tracePt t="8292" x="2917825" y="4746625"/>
          <p14:tracePt t="8294" x="2901950" y="4746625"/>
          <p14:tracePt t="8312" x="2892425" y="4746625"/>
          <p14:tracePt t="8370" x="2884488" y="4746625"/>
          <p14:tracePt t="8389" x="2876550" y="4746625"/>
          <p14:tracePt t="8417" x="2867025" y="4746625"/>
          <p14:tracePt t="8485" x="2859088" y="4746625"/>
          <p14:tracePt t="8501" x="2859088" y="4737100"/>
          <p14:tracePt t="8600" x="2859088" y="4729163"/>
          <p14:tracePt t="8603" x="2867025" y="4729163"/>
          <p14:tracePt t="8610" x="2876550" y="4729163"/>
          <p14:tracePt t="8643" x="2943225" y="4703763"/>
          <p14:tracePt t="8645" x="2960688" y="4695825"/>
          <p14:tracePt t="8659" x="2978150" y="4695825"/>
          <p14:tracePt t="8661" x="2994025" y="4695825"/>
          <p14:tracePt t="8675" x="3011488" y="4678363"/>
          <p14:tracePt t="8678" x="3019425" y="4678363"/>
          <p14:tracePt t="8692" x="3036888" y="4678363"/>
          <p14:tracePt t="8711" x="3044825" y="4678363"/>
          <p14:tracePt t="8728" x="3054350" y="4678363"/>
          <p14:tracePt t="8743" x="3062288" y="4678363"/>
          <p14:tracePt t="8759" x="3079750" y="4678363"/>
          <p14:tracePt t="8760" x="3087688" y="4678363"/>
          <p14:tracePt t="8775" x="3105150" y="4670425"/>
          <p14:tracePt t="8776" x="3113088" y="4670425"/>
          <p14:tracePt t="8792" x="3138488" y="4670425"/>
          <p14:tracePt t="8794" x="3146425" y="4670425"/>
          <p14:tracePt t="8809" x="3171825" y="4670425"/>
          <p14:tracePt t="8826" x="3189288" y="4670425"/>
          <p14:tracePt t="8842" x="3197225" y="4670425"/>
          <p14:tracePt t="8859" x="3205163" y="4670425"/>
          <p14:tracePt t="8894" x="3230563" y="4670425"/>
          <p14:tracePt t="8910" x="3248025" y="4670425"/>
          <p14:tracePt t="8972" x="3255963" y="4670425"/>
          <p14:tracePt t="9008" x="3255963" y="4660900"/>
          <p14:tracePt t="9033" x="3265488" y="4660900"/>
          <p14:tracePt t="9043" x="3265488" y="4652963"/>
          <p14:tracePt t="9046" x="3273425" y="4652963"/>
          <p14:tracePt t="9059" x="3281363" y="4652963"/>
          <p14:tracePt t="9076" x="3298825" y="4645025"/>
          <p14:tracePt t="9093" x="3316288" y="4635500"/>
          <p14:tracePt t="9125" x="3332163" y="4635500"/>
          <p14:tracePt t="9159" x="3341688" y="4635500"/>
          <p14:tracePt t="9181" x="3349625" y="4635500"/>
          <p14:tracePt t="10909" x="3341688" y="4635500"/>
          <p14:tracePt t="10983" x="3324225" y="4635500"/>
          <p14:tracePt t="11008" x="3316288" y="4635500"/>
          <p14:tracePt t="11016" x="3306763" y="4635500"/>
          <p14:tracePt t="11027" x="3298825" y="4635500"/>
          <p14:tracePt t="11044" x="3290888" y="4645025"/>
          <p14:tracePt t="11045" x="3281363" y="4645025"/>
          <p14:tracePt t="11060" x="3265488" y="4645025"/>
          <p14:tracePt t="11078" x="3255963" y="4645025"/>
          <p14:tracePt t="11079" x="3240088" y="4645025"/>
          <p14:tracePt t="11094" x="3230563" y="4645025"/>
          <p14:tracePt t="11112" x="3214688" y="4645025"/>
          <p14:tracePt t="11129" x="3171825" y="4645025"/>
          <p14:tracePt t="11130" x="3154363" y="4645025"/>
          <p14:tracePt t="11144" x="3105150" y="4645025"/>
          <p14:tracePt t="11180" x="3028950" y="4645025"/>
          <p14:tracePt t="11195" x="3011488" y="4635500"/>
          <p14:tracePt t="11211" x="2986088" y="4635500"/>
          <p14:tracePt t="11228" x="2968625" y="4635500"/>
          <p14:tracePt t="11244" x="2943225" y="4627563"/>
          <p14:tracePt t="11262" x="2892425" y="4619625"/>
          <p14:tracePt t="11277" x="2859088" y="4594225"/>
          <p14:tracePt t="11295" x="2825750" y="4584700"/>
          <p14:tracePt t="11311" x="2774950" y="4576763"/>
          <p14:tracePt t="11312" x="2765425" y="4576763"/>
          <p14:tracePt t="11330" x="2689225" y="4559300"/>
          <p14:tracePt t="11332" x="2681288" y="4559300"/>
          <p14:tracePt t="11344" x="2622550" y="4543425"/>
          <p14:tracePt t="11345" x="2613025" y="4543425"/>
          <p14:tracePt t="11346" x="2613025" y="4533900"/>
          <p14:tracePt t="11361" x="2546350" y="4500563"/>
          <p14:tracePt t="11378" x="2495550" y="4475163"/>
          <p14:tracePt t="11395" x="2444750" y="4457700"/>
          <p14:tracePt t="11396" x="2444750" y="4449763"/>
          <p14:tracePt t="11411" x="2419350" y="4441825"/>
          <p14:tracePt t="11427" x="2386013" y="4416425"/>
          <p14:tracePt t="11444" x="2360613" y="4406900"/>
          <p14:tracePt t="11461" x="2335213" y="4398963"/>
          <p14:tracePt t="11478" x="2317750" y="4398963"/>
          <p14:tracePt t="11479" x="2300288" y="4398963"/>
          <p14:tracePt t="11495" x="2284413" y="4391025"/>
          <p14:tracePt t="11511" x="2249488" y="4381500"/>
          <p14:tracePt t="11513" x="2241550" y="4381500"/>
          <p14:tracePt t="11529" x="2208213" y="4373563"/>
          <p14:tracePt t="11530" x="2198688" y="4373563"/>
          <p14:tracePt t="11545" x="2173288" y="4373563"/>
          <p14:tracePt t="11546" x="2173288" y="4365625"/>
          <p14:tracePt t="11561" x="2139950" y="4365625"/>
          <p14:tracePt t="11578" x="2122488" y="4365625"/>
          <p14:tracePt t="11596" x="2114550" y="4365625"/>
          <p14:tracePt t="11613" x="2106613" y="4365625"/>
          <p14:tracePt t="11628" x="2097088" y="4373563"/>
          <p14:tracePt t="11630" x="2089150" y="4373563"/>
          <p14:tracePt t="11645" x="2071688" y="4391025"/>
          <p14:tracePt t="11646" x="2071688" y="4398963"/>
          <p14:tracePt t="11661" x="2038350" y="4416425"/>
          <p14:tracePt t="11678" x="2012950" y="4457700"/>
          <p14:tracePt t="11679" x="2005013" y="4457700"/>
          <p14:tracePt t="11680" x="2005013" y="4467225"/>
          <p14:tracePt t="11682" x="1997075" y="4467225"/>
          <p14:tracePt t="11695" x="1954213" y="4500563"/>
          <p14:tracePt t="11711" x="1895475" y="4543425"/>
          <p14:tracePt t="11713" x="1885950" y="4543425"/>
          <p14:tracePt t="11714" x="1885950" y="4551363"/>
          <p14:tracePt t="11730" x="1819275" y="4576763"/>
          <p14:tracePt t="11745" x="1743075" y="4619625"/>
          <p14:tracePt t="11747" x="1733550" y="4619625"/>
          <p14:tracePt t="11762" x="1682750" y="4635500"/>
          <p14:tracePt t="11778" x="1666875" y="4645025"/>
          <p14:tracePt t="11780" x="1657350" y="4645025"/>
          <p14:tracePt t="11796" x="1641475" y="4645025"/>
          <p14:tracePt t="11812" x="1641475" y="4652963"/>
          <p14:tracePt t="11918" x="1649413" y="4652963"/>
          <p14:tracePt t="11921" x="1657350" y="4652963"/>
          <p14:tracePt t="11928" x="1682750" y="4652963"/>
          <p14:tracePt t="11929" x="1708150" y="4652963"/>
          <p14:tracePt t="11945" x="1776413" y="4652963"/>
          <p14:tracePt t="11947" x="1793875" y="4652963"/>
          <p14:tracePt t="11963" x="1895475" y="4652963"/>
          <p14:tracePt t="11978" x="1971675" y="4652963"/>
          <p14:tracePt t="11995" x="1997075" y="4652963"/>
          <p14:tracePt t="11996" x="2005013" y="4652963"/>
          <p14:tracePt t="12012" x="2005013" y="4660900"/>
          <p14:tracePt t="12036" x="2012950" y="4660900"/>
          <p14:tracePt t="12045" x="2020888" y="4660900"/>
          <p14:tracePt t="12061" x="2055813" y="4670425"/>
          <p14:tracePt t="12078" x="2089150" y="4686300"/>
          <p14:tracePt t="12080" x="2097088" y="4686300"/>
          <p14:tracePt t="12095" x="2165350" y="4686300"/>
          <p14:tracePt t="12112" x="2224088" y="4686300"/>
          <p14:tracePt t="12128" x="2292350" y="4686300"/>
          <p14:tracePt t="12129" x="2309813" y="4686300"/>
          <p14:tracePt t="12145" x="2376488" y="4686300"/>
          <p14:tracePt t="12147" x="2386013" y="4686300"/>
          <p14:tracePt t="12162" x="2452688" y="4686300"/>
          <p14:tracePt t="12164" x="2470150" y="4686300"/>
          <p14:tracePt t="12178" x="2554288" y="4686300"/>
          <p14:tracePt t="12180" x="2563813" y="4686300"/>
          <p14:tracePt t="12181" x="2571750" y="4686300"/>
          <p14:tracePt t="12195" x="2622550" y="4678363"/>
          <p14:tracePt t="12211" x="2655888" y="4678363"/>
          <p14:tracePt t="12275" x="2663825" y="4678363"/>
          <p14:tracePt t="12286" x="2673350" y="4678363"/>
          <p14:tracePt t="12289" x="2681288" y="4678363"/>
          <p14:tracePt t="12312" x="2732088" y="4670425"/>
          <p14:tracePt t="12329" x="2765425" y="4670425"/>
          <p14:tracePt t="12345" x="2790825" y="4670425"/>
          <p14:tracePt t="12363" x="2816225" y="4670425"/>
          <p14:tracePt t="12379" x="2825750" y="4670425"/>
          <p14:tracePt t="12397" x="2833688" y="4670425"/>
          <p14:tracePt t="12421" x="2841625" y="4670425"/>
          <p14:tracePt t="12573" x="2841625" y="4660900"/>
          <p14:tracePt t="12576" x="2841625" y="4652963"/>
          <p14:tracePt t="12642" x="2851150" y="4533900"/>
          <p14:tracePt t="12644" x="2851150" y="4525963"/>
          <p14:tracePt t="12649" x="2851150" y="4508500"/>
          <p14:tracePt t="12679" x="2859088" y="4475163"/>
          <p14:tracePt t="12696" x="2859088" y="4467225"/>
          <p14:tracePt t="12698" x="2859088" y="4457700"/>
          <p14:tracePt t="12711" x="2859088" y="4449763"/>
          <p14:tracePt t="12729" x="2859088" y="4441825"/>
          <p14:tracePt t="12745" x="2859088" y="4424363"/>
          <p14:tracePt t="12747" x="2859088" y="4416425"/>
          <p14:tracePt t="12762" x="2851150" y="4406900"/>
          <p14:tracePt t="12779" x="2851150" y="4398963"/>
          <p14:tracePt t="12813" x="2833688" y="4373563"/>
          <p14:tracePt t="12829" x="2825750" y="4356100"/>
          <p14:tracePt t="12846" x="2800350" y="4330700"/>
          <p14:tracePt t="12862" x="2800350" y="4322763"/>
          <p14:tracePt t="12879" x="2800350" y="4314825"/>
          <p14:tracePt t="12899" x="2800350" y="4305300"/>
          <p14:tracePt t="12919" x="2790825" y="4305300"/>
          <p14:tracePt t="12933" x="2790825" y="4297363"/>
          <p14:tracePt t="12985" x="2790825" y="4264025"/>
          <p14:tracePt t="12993" x="2790825" y="4246563"/>
          <p14:tracePt t="12999" x="2790825" y="4238625"/>
          <p14:tracePt t="13012" x="2790825" y="4229100"/>
          <p14:tracePt t="13032" x="2790825" y="4221163"/>
          <p14:tracePt t="13048" x="2808288" y="4221163"/>
          <p14:tracePt t="13051" x="2808288" y="4213225"/>
          <p14:tracePt t="13064" x="2808288" y="4203700"/>
          <p14:tracePt t="13079" x="2816225" y="4203700"/>
          <p14:tracePt t="13096" x="2825750" y="4195763"/>
          <p14:tracePt t="13112" x="2833688" y="4187825"/>
          <p14:tracePt t="13139" x="2833688" y="4179888"/>
          <p14:tracePt t="13140" x="2841625" y="4179888"/>
          <p14:tracePt t="13150" x="2841625" y="4162425"/>
          <p14:tracePt t="13162" x="2851150" y="4154488"/>
          <p14:tracePt t="13179" x="2876550" y="4144963"/>
          <p14:tracePt t="13181" x="2892425" y="4144963"/>
          <p14:tracePt t="13196" x="2909888" y="4137025"/>
          <p14:tracePt t="13212" x="2917825" y="4129088"/>
          <p14:tracePt t="13246" x="2927350" y="4129088"/>
          <p14:tracePt t="13261" x="2935288" y="4129088"/>
          <p14:tracePt t="13263" x="2935288" y="4119563"/>
          <p14:tracePt t="13281" x="2960688" y="4111625"/>
          <p14:tracePt t="13296" x="2994025" y="4111625"/>
          <p14:tracePt t="13313" x="3019425" y="4103688"/>
          <p14:tracePt t="13329" x="3044825" y="4103688"/>
          <p14:tracePt t="13330" x="3054350" y="4094163"/>
          <p14:tracePt t="13346" x="3079750" y="4078288"/>
          <p14:tracePt t="13347" x="3087688" y="4078288"/>
          <p14:tracePt t="13363" x="3105150" y="4078288"/>
          <p14:tracePt t="13380" x="3130550" y="4060825"/>
          <p14:tracePt t="13380" x="3138488" y="4060825"/>
          <p14:tracePt t="13396" x="3171825" y="4052888"/>
          <p14:tracePt t="13397" x="3179763" y="4052888"/>
          <p14:tracePt t="13430" x="3298825" y="4035425"/>
          <p14:tracePt t="13446" x="3367088" y="4035425"/>
          <p14:tracePt t="13448" x="3375025" y="4035425"/>
          <p14:tracePt t="13463" x="3425825" y="4027488"/>
          <p14:tracePt t="13480" x="3468688" y="4027488"/>
          <p14:tracePt t="13496" x="3519488" y="4027488"/>
          <p14:tracePt t="13497" x="3527425" y="4027488"/>
          <p14:tracePt t="13512" x="3578225" y="4027488"/>
          <p14:tracePt t="13530" x="3621088" y="4027488"/>
          <p14:tracePt t="13546" x="3636963" y="4027488"/>
          <p14:tracePt t="13563" x="3671888" y="4027488"/>
          <p14:tracePt t="13581" x="3687763" y="4017963"/>
          <p14:tracePt t="13596" x="3713163" y="4017963"/>
          <p14:tracePt t="13613" x="3738563" y="4017963"/>
          <p14:tracePt t="13630" x="3771900" y="4010025"/>
          <p14:tracePt t="13647" x="3789363" y="3992563"/>
          <p14:tracePt t="13664" x="3814763" y="3992563"/>
          <p14:tracePt t="13680" x="3840163" y="3984625"/>
          <p14:tracePt t="13682" x="3848100" y="3984625"/>
          <p14:tracePt t="13696" x="3865563" y="3984625"/>
          <p14:tracePt t="13714" x="3890963" y="3976688"/>
          <p14:tracePt t="13730" x="3898900" y="3976688"/>
          <p14:tracePt t="13747" x="3908425" y="3967163"/>
          <p14:tracePt t="13777" x="3924300" y="3967163"/>
          <p14:tracePt t="13785" x="3933825" y="3967163"/>
          <p14:tracePt t="13797" x="3949700" y="3967163"/>
          <p14:tracePt t="13816" x="3967163" y="3959225"/>
          <p14:tracePt t="13830" x="3975100" y="3951288"/>
          <p14:tracePt t="13831" x="3984625" y="3951288"/>
          <p14:tracePt t="13847" x="3992563" y="3951288"/>
          <p14:tracePt t="13863" x="4010025" y="3951288"/>
          <p14:tracePt t="13880" x="4017963" y="3941763"/>
          <p14:tracePt t="13897" x="4035425" y="3941763"/>
          <p14:tracePt t="13916" x="4043363" y="3941763"/>
          <p14:tracePt t="14070" x="4051300" y="3941763"/>
          <p14:tracePt t="14073" x="4051300" y="3933825"/>
          <p14:tracePt t="14080" x="4060825" y="3925888"/>
          <p14:tracePt t="14081" x="4060825" y="3908425"/>
          <p14:tracePt t="14083" x="4068763" y="3908425"/>
          <p14:tracePt t="14084" x="4068763" y="3900488"/>
          <p14:tracePt t="14097" x="4102100" y="3865563"/>
          <p14:tracePt t="14098" x="4102100" y="3857625"/>
          <p14:tracePt t="14114" x="4144963" y="3756025"/>
          <p14:tracePt t="14130" x="4178300" y="3662363"/>
          <p14:tracePt t="14131" x="4187825" y="3646488"/>
          <p14:tracePt t="14133" x="4187825" y="3636963"/>
          <p14:tracePt t="14134" x="4187825" y="3629025"/>
          <p14:tracePt t="14135" x="4195763" y="3629025"/>
          <p14:tracePt t="14147" x="4203700" y="3560763"/>
          <p14:tracePt t="14165" x="4238625" y="3460750"/>
          <p14:tracePt t="14167" x="4238625" y="3443288"/>
          <p14:tracePt t="14180" x="4264025" y="3359150"/>
          <p14:tracePt t="14181" x="4264025" y="3333750"/>
          <p14:tracePt t="14197" x="4287838" y="3206750"/>
          <p14:tracePt t="14214" x="4313238" y="3062288"/>
          <p14:tracePt t="14230" x="4348163" y="2935288"/>
          <p14:tracePt t="14231" x="4356100" y="2917825"/>
          <p14:tracePt t="14233" x="4356100" y="2909888"/>
          <p14:tracePt t="14234" x="4356100" y="2901950"/>
          <p14:tracePt t="14247" x="4373563" y="2774950"/>
          <p14:tracePt t="14248" x="4373563" y="2767013"/>
          <p14:tracePt t="14264" x="4381500" y="2630488"/>
          <p14:tracePt t="14265" x="4381500" y="2614613"/>
          <p14:tracePt t="14280" x="4389438" y="2470150"/>
          <p14:tracePt t="14281" x="4389438" y="2462213"/>
          <p14:tracePt t="14297" x="4389438" y="2274888"/>
          <p14:tracePt t="14313" x="4398963" y="2073275"/>
          <p14:tracePt t="14315" x="4398963" y="2047875"/>
          <p14:tracePt t="14316" x="4398963" y="2030413"/>
          <p14:tracePt t="14317" x="4398963" y="2005013"/>
          <p14:tracePt t="14330" x="4398963" y="1835150"/>
          <p14:tracePt t="14331" x="4398963" y="1801813"/>
          <p14:tracePt t="14333" x="4398963" y="1784350"/>
          <p14:tracePt t="14347" x="4398963" y="1616075"/>
          <p14:tracePt t="14348" x="4398963" y="1608138"/>
          <p14:tracePt t="14364" x="4398963" y="1387475"/>
          <p14:tracePt t="14365" x="4398963" y="1370013"/>
          <p14:tracePt t="14366" x="4398963" y="1362075"/>
          <p14:tracePt t="14380" x="4381500" y="1184275"/>
          <p14:tracePt t="14381" x="4381500" y="1166813"/>
          <p14:tracePt t="14382" x="4381500" y="1158875"/>
          <p14:tracePt t="14397" x="4364038" y="1006475"/>
          <p14:tracePt t="14398" x="4364038" y="998538"/>
          <p14:tracePt t="14399" x="4364038" y="989013"/>
          <p14:tracePt t="14414" x="4338638" y="871538"/>
          <p14:tracePt t="14415" x="4338638" y="863600"/>
          <p14:tracePt t="14431" x="4322763" y="769938"/>
          <p14:tracePt t="14447" x="4305300" y="676275"/>
          <p14:tracePt t="14464" x="4287838" y="600075"/>
          <p14:tracePt t="14480" x="4264025" y="549275"/>
          <p14:tracePt t="14497" x="4254500" y="508000"/>
          <p14:tracePt t="14498" x="4254500" y="498475"/>
          <p14:tracePt t="14514" x="4238625" y="447675"/>
          <p14:tracePt t="14515" x="4238625" y="439738"/>
          <p14:tracePt t="14530" x="4221163" y="371475"/>
          <p14:tracePt t="14531" x="4213225" y="363538"/>
          <p14:tracePt t="14547" x="4170363" y="279400"/>
          <p14:tracePt t="14563" x="4102100" y="152400"/>
          <p14:tracePt t="14565" x="4094163" y="144463"/>
          <p14:tracePt t="14580" x="4035425" y="58738"/>
          <p14:tracePt t="14581" x="4017963" y="50800"/>
          <p14:tracePt t="14582" x="4010025" y="50800"/>
          <p14:tracePt t="14583" x="4010025" y="42863"/>
          <p14:tracePt t="14584" x="4000500" y="33338"/>
          <p14:tracePt t="14752" x="2224088" y="33338"/>
          <p14:tracePt t="14753" x="2208213" y="42863"/>
          <p14:tracePt t="14755" x="2190750" y="58738"/>
          <p14:tracePt t="14756" x="2165350" y="68263"/>
          <p14:tracePt t="14757" x="2157413" y="76200"/>
          <p14:tracePt t="14758" x="2147888" y="84138"/>
          <p14:tracePt t="14763" x="2071688" y="134938"/>
          <p14:tracePt t="14765" x="2055813" y="134938"/>
          <p14:tracePt t="14766" x="2046288" y="134938"/>
          <p14:tracePt t="14767" x="2030413" y="144463"/>
          <p14:tracePt t="14781" x="1878013" y="246063"/>
          <p14:tracePt t="14797" x="1784350" y="322263"/>
          <p14:tracePt t="14798" x="1768475" y="330200"/>
          <p14:tracePt t="14814" x="1682750" y="396875"/>
          <p14:tracePt t="14815" x="1666875" y="396875"/>
          <p14:tracePt t="14830" x="1598613" y="482600"/>
          <p14:tracePt t="14847" x="1530350" y="558800"/>
          <p14:tracePt t="14864" x="1479550" y="609600"/>
          <p14:tracePt t="14865" x="1471613" y="609600"/>
          <p14:tracePt t="14866" x="1471613" y="617538"/>
          <p14:tracePt t="14881" x="1438275" y="685800"/>
          <p14:tracePt t="14897" x="1395413" y="744538"/>
          <p14:tracePt t="14914" x="1387475" y="803275"/>
          <p14:tracePt t="14915" x="1379538" y="803275"/>
          <p14:tracePt t="14916" x="1379538" y="812800"/>
          <p14:tracePt t="14930" x="1370013" y="846138"/>
          <p14:tracePt t="14931" x="1370013" y="854075"/>
          <p14:tracePt t="14947" x="1370013" y="914400"/>
          <p14:tracePt t="14964" x="1370013" y="973138"/>
          <p14:tracePt t="14965" x="1370013" y="981075"/>
          <p14:tracePt t="14981" x="1370013" y="1031875"/>
          <p14:tracePt t="14997" x="1370013" y="1090613"/>
          <p14:tracePt t="14999" x="1370013" y="1100138"/>
          <p14:tracePt t="15031" x="1420813" y="1277938"/>
          <p14:tracePt t="15047" x="1446213" y="1412875"/>
          <p14:tracePt t="15049" x="1454150" y="1430338"/>
          <p14:tracePt t="15064" x="1479550" y="1573213"/>
          <p14:tracePt t="15065" x="1479550" y="1582738"/>
          <p14:tracePt t="15082" x="1504950" y="1725613"/>
          <p14:tracePt t="15083" x="1504950" y="1733550"/>
          <p14:tracePt t="15084" x="1504950" y="1751013"/>
          <p14:tracePt t="15097" x="1514475" y="1852613"/>
          <p14:tracePt t="15099" x="1514475" y="1870075"/>
          <p14:tracePt t="15101" x="1514475" y="1878013"/>
          <p14:tracePt t="15102" x="1514475" y="1885950"/>
          <p14:tracePt t="15115" x="1514475" y="1979613"/>
          <p14:tracePt t="15131" x="1514475" y="2098675"/>
          <p14:tracePt t="15132" x="1514475" y="2114550"/>
          <p14:tracePt t="15147" x="1514475" y="2216150"/>
          <p14:tracePt t="15164" x="1514475" y="2351088"/>
          <p14:tracePt t="15165" x="1514475" y="2368550"/>
          <p14:tracePt t="15167" x="1514475" y="2376488"/>
          <p14:tracePt t="15168" x="1514475" y="2386013"/>
          <p14:tracePt t="15181" x="1514475" y="2487613"/>
          <p14:tracePt t="15198" x="1514475" y="2655888"/>
          <p14:tracePt t="15214" x="1514475" y="2851150"/>
          <p14:tracePt t="15231" x="1514475" y="2986088"/>
          <p14:tracePt t="15248" x="1522413" y="3095625"/>
          <p14:tracePt t="15249" x="1522413" y="3105150"/>
          <p14:tracePt t="15251" x="1522413" y="3113088"/>
          <p14:tracePt t="15264" x="1530350" y="3189288"/>
          <p14:tracePt t="15265" x="1530350" y="3206750"/>
          <p14:tracePt t="15281" x="1539875" y="3308350"/>
          <p14:tracePt t="15284" x="1539875" y="3316288"/>
          <p14:tracePt t="15285" x="1539875" y="3324225"/>
          <p14:tracePt t="15297" x="1547813" y="3400425"/>
          <p14:tracePt t="15300" x="1547813" y="3417888"/>
          <p14:tracePt t="15301" x="1547813" y="3425825"/>
          <p14:tracePt t="15302" x="1547813" y="3435350"/>
          <p14:tracePt t="15315" x="1555750" y="3536950"/>
          <p14:tracePt t="15316" x="1555750" y="3552825"/>
          <p14:tracePt t="15332" x="1555750" y="3679825"/>
          <p14:tracePt t="15333" x="1555750" y="3687763"/>
          <p14:tracePt t="15334" x="1555750" y="3697288"/>
          <p14:tracePt t="15347" x="1573213" y="3857625"/>
          <p14:tracePt t="15349" x="1573213" y="3865563"/>
          <p14:tracePt t="15364" x="1590675" y="4010025"/>
          <p14:tracePt t="15365" x="1590675" y="4035425"/>
          <p14:tracePt t="15367" x="1590675" y="4043363"/>
          <p14:tracePt t="15380" x="1590675" y="4162425"/>
          <p14:tracePt t="15381" x="1590675" y="4170363"/>
          <p14:tracePt t="15383" x="1590675" y="4187825"/>
          <p14:tracePt t="15384" x="1598613" y="4195763"/>
          <p14:tracePt t="15398" x="1598613" y="4289425"/>
          <p14:tracePt t="15414" x="1598613" y="4373563"/>
          <p14:tracePt t="15416" x="1598613" y="4381500"/>
          <p14:tracePt t="15431" x="1598613" y="4457700"/>
          <p14:tracePt t="15447" x="1606550" y="4551363"/>
          <p14:tracePt t="15449" x="1606550" y="4559300"/>
          <p14:tracePt t="15464" x="1606550" y="4652963"/>
          <p14:tracePt t="15465" x="1616075" y="4660900"/>
          <p14:tracePt t="15467" x="1616075" y="4678363"/>
          <p14:tracePt t="15481" x="1641475" y="4779963"/>
          <p14:tracePt t="15497" x="1641475" y="4897438"/>
          <p14:tracePt t="15498" x="1649413" y="4897438"/>
          <p14:tracePt t="15500" x="1649413" y="4914900"/>
          <p14:tracePt t="15515" x="1657350" y="5008563"/>
          <p14:tracePt t="15532" x="1674813" y="5092700"/>
          <p14:tracePt t="16404" x="2927350" y="5118100"/>
          <p14:tracePt t="16418" x="2927350" y="5110163"/>
          <p14:tracePt t="16438" x="2917825" y="5100638"/>
          <p14:tracePt t="16449" x="2917825" y="5092700"/>
          <p14:tracePt t="16465" x="2917825" y="5075238"/>
          <p14:tracePt t="16482" x="2909888" y="5067300"/>
          <p14:tracePt t="16505" x="2909888" y="5059363"/>
          <p14:tracePt t="16596" x="2909888" y="5041900"/>
          <p14:tracePt t="16599" x="2917825" y="5041900"/>
          <p14:tracePt t="16665" x="3036888" y="5008563"/>
          <p14:tracePt t="16667" x="3054350" y="4999038"/>
          <p14:tracePt t="16682" x="3105150" y="4983163"/>
          <p14:tracePt t="16683" x="3121025" y="4983163"/>
          <p14:tracePt t="16699" x="3171825" y="4957763"/>
          <p14:tracePt t="16700" x="3179763" y="4957763"/>
          <p14:tracePt t="16701" x="3179763" y="4948238"/>
          <p14:tracePt t="16715" x="3240088" y="4940300"/>
          <p14:tracePt t="16731" x="3273425" y="4932363"/>
          <p14:tracePt t="16749" x="3298825" y="4914900"/>
          <p14:tracePt t="16765" x="3316288" y="4914900"/>
          <p14:tracePt t="16782" x="3349625" y="4897438"/>
          <p14:tracePt t="16798" x="3392488" y="4889500"/>
          <p14:tracePt t="16815" x="3433763" y="4872038"/>
          <p14:tracePt t="16832" x="3494088" y="4864100"/>
          <p14:tracePt t="16834" x="3502025" y="4864100"/>
          <p14:tracePt t="16849" x="3560763" y="4846638"/>
          <p14:tracePt t="16850" x="3570288" y="4846638"/>
          <p14:tracePt t="16866" x="3611563" y="4838700"/>
          <p14:tracePt t="16882" x="3662363" y="4838700"/>
          <p14:tracePt t="16884" x="3662363" y="4830763"/>
          <p14:tracePt t="16885" x="3671888" y="4830763"/>
          <p14:tracePt t="16887" x="3679825" y="4830763"/>
          <p14:tracePt t="16899" x="3721100" y="4822825"/>
          <p14:tracePt t="16901" x="3730625" y="4822825"/>
          <p14:tracePt t="16902" x="3738563" y="4822825"/>
          <p14:tracePt t="16915" x="3814763" y="4805363"/>
          <p14:tracePt t="16916" x="3822700" y="4805363"/>
          <p14:tracePt t="16932" x="3916363" y="4787900"/>
          <p14:tracePt t="16933" x="3924300" y="4787900"/>
          <p14:tracePt t="16934" x="3941763" y="4787900"/>
          <p14:tracePt t="16935" x="3949700" y="4787900"/>
          <p14:tracePt t="16949" x="4035425" y="4779963"/>
          <p14:tracePt t="16950" x="4051300" y="4772025"/>
          <p14:tracePt t="16951" x="4060825" y="4772025"/>
          <p14:tracePt t="16966" x="4152900" y="4762500"/>
          <p14:tracePt t="16968" x="4162425" y="4762500"/>
          <p14:tracePt t="16969" x="4162425" y="4754563"/>
          <p14:tracePt t="16982" x="4221163" y="4746625"/>
          <p14:tracePt t="17000" x="4254500" y="4737100"/>
          <p14:tracePt t="17015" x="4271963" y="4729163"/>
          <p14:tracePt t="17033" x="4305300" y="4721225"/>
          <p14:tracePt t="17049" x="4322763" y="4711700"/>
          <p14:tracePt t="17065" x="4338638" y="4695825"/>
          <p14:tracePt t="17082" x="4348163" y="4686300"/>
          <p14:tracePt t="17099" x="4356100" y="4678363"/>
          <p14:tracePt t="17116" x="4373563" y="4670425"/>
          <p14:tracePt t="17133" x="4398963" y="4652963"/>
          <p14:tracePt t="17134" x="4406900" y="4652963"/>
          <p14:tracePt t="17150" x="4424363" y="4635500"/>
          <p14:tracePt t="17165" x="4440238" y="4627563"/>
          <p14:tracePt t="17167" x="4449763" y="4627563"/>
          <p14:tracePt t="17182" x="4457700" y="4610100"/>
          <p14:tracePt t="17199" x="4483100" y="4602163"/>
          <p14:tracePt t="17216" x="4500563" y="4594225"/>
          <p14:tracePt t="17232" x="4508500" y="4584700"/>
          <p14:tracePt t="17249" x="4525963" y="4576763"/>
          <p14:tracePt t="17266" x="4533900" y="4576763"/>
          <p14:tracePt t="17326" x="4541838" y="4576763"/>
          <p14:tracePt t="17351" x="4551363" y="4576763"/>
          <p14:tracePt t="17360" x="4567238" y="4568825"/>
          <p14:tracePt t="17378" x="4576763" y="4568825"/>
          <p14:tracePt t="17402" x="4576763" y="4559300"/>
          <p14:tracePt t="17441" x="4584700" y="4559300"/>
          <p14:tracePt t="17578" x="4592638" y="4559300"/>
          <p14:tracePt t="17608" x="4602163" y="4551363"/>
          <p14:tracePt t="17677" x="4610100" y="4551363"/>
          <p14:tracePt t="17733" x="4618038" y="4551363"/>
          <p14:tracePt t="17765" x="4627563" y="4551363"/>
          <p14:tracePt t="17788" x="4635500" y="4551363"/>
          <p14:tracePt t="17794" x="4652963" y="4543425"/>
          <p14:tracePt t="17802" x="4660900" y="4543425"/>
          <p14:tracePt t="17816" x="4678363" y="4543425"/>
          <p14:tracePt t="17817" x="4678363" y="4525963"/>
          <p14:tracePt t="17833" x="4694238" y="4525963"/>
          <p14:tracePt t="17850" x="4711700" y="4518025"/>
          <p14:tracePt t="17866" x="4737100" y="4518025"/>
          <p14:tracePt t="17883" x="4754563" y="4508500"/>
          <p14:tracePt t="17899" x="4762500" y="4508500"/>
          <p14:tracePt t="17901" x="4762500" y="4500563"/>
          <p14:tracePt t="17916" x="4779963" y="4500563"/>
          <p14:tracePt t="17933" x="4787900" y="4492625"/>
          <p14:tracePt t="17950" x="4795838" y="4492625"/>
          <p14:tracePt t="17966" x="4805363" y="4483100"/>
          <p14:tracePt t="17990" x="4821238" y="4483100"/>
          <p14:tracePt t="18002" x="4830763" y="4483100"/>
          <p14:tracePt t="18016" x="4838700" y="4475163"/>
          <p14:tracePt t="18034" x="4856163" y="4467225"/>
          <p14:tracePt t="18050" x="4864100" y="4467225"/>
          <p14:tracePt t="18066" x="4872038" y="4457700"/>
          <p14:tracePt t="18097" x="4879975" y="4457700"/>
          <p14:tracePt t="18115" x="4889500" y="4457700"/>
          <p14:tracePt t="18136" x="4889500" y="4441825"/>
          <p14:tracePt t="18138" x="4905375" y="4441825"/>
          <p14:tracePt t="18166" x="4914900" y="4441825"/>
          <p14:tracePt t="18206" x="4922838" y="4441825"/>
          <p14:tracePt t="18297" x="4930775" y="4441825"/>
          <p14:tracePt t="18301" x="4940300" y="4441825"/>
          <p14:tracePt t="18368" x="5100638" y="4398963"/>
          <p14:tracePt t="18370" x="5108575" y="4398963"/>
          <p14:tracePt t="18375" x="5118100" y="4398963"/>
          <p14:tracePt t="18400" x="5194300" y="4381500"/>
          <p14:tracePt t="18417" x="5260975" y="4356100"/>
          <p14:tracePt t="18419" x="5260975" y="4348163"/>
          <p14:tracePt t="18420" x="5270500" y="4348163"/>
          <p14:tracePt t="18433" x="5321300" y="4330700"/>
          <p14:tracePt t="18450" x="5397500" y="4305300"/>
          <p14:tracePt t="18451" x="5397500" y="4297363"/>
          <p14:tracePt t="18453" x="5405438" y="4297363"/>
          <p14:tracePt t="18454" x="5430838" y="4297363"/>
          <p14:tracePt t="18467" x="5497513" y="4254500"/>
          <p14:tracePt t="18484" x="5641975" y="4119563"/>
          <p14:tracePt t="18486" x="5659438" y="4119563"/>
          <p14:tracePt t="18487" x="5667375" y="4094163"/>
          <p14:tracePt t="18500" x="5768975" y="3992563"/>
          <p14:tracePt t="18501" x="5776913" y="3984625"/>
          <p14:tracePt t="18502" x="5786438" y="3959225"/>
          <p14:tracePt t="18504" x="5794375" y="3951288"/>
          <p14:tracePt t="18505" x="5811838" y="3951288"/>
          <p14:tracePt t="18517" x="5888038" y="3814763"/>
          <p14:tracePt t="18534" x="5997575" y="3621088"/>
          <p14:tracePt t="18535" x="6005513" y="3603625"/>
          <p14:tracePt t="18536" x="6013450" y="3603625"/>
          <p14:tracePt t="18550" x="6115050" y="3392488"/>
          <p14:tracePt t="18551" x="6132513" y="3367088"/>
          <p14:tracePt t="18553" x="6132513" y="3341688"/>
          <p14:tracePt t="18554" x="6140450" y="3333750"/>
          <p14:tracePt t="18555" x="6149975" y="3324225"/>
          <p14:tracePt t="18567" x="6226175" y="3146425"/>
          <p14:tracePt t="18568" x="6226175" y="3121025"/>
          <p14:tracePt t="18570" x="6251575" y="3079750"/>
          <p14:tracePt t="18571" x="6259513" y="3070225"/>
          <p14:tracePt t="18572" x="6259513" y="3062288"/>
          <p14:tracePt t="18584" x="6335713" y="2851150"/>
          <p14:tracePt t="18585" x="6335713" y="2833688"/>
          <p14:tracePt t="18586" x="6335713" y="2825750"/>
          <p14:tracePt t="18587" x="6343650" y="2800350"/>
          <p14:tracePt t="18587" x="6353175" y="2782888"/>
          <p14:tracePt t="18589" x="6353175" y="2774950"/>
          <p14:tracePt t="18590" x="6369050" y="2732088"/>
          <p14:tracePt t="18592" x="6378575" y="2724150"/>
          <p14:tracePt t="18592" x="6378575" y="2698750"/>
          <p14:tracePt t="18594" x="6386513" y="2681288"/>
          <p14:tracePt t="18595" x="6386513" y="2665413"/>
          <p14:tracePt t="18595" x="6386513" y="2647950"/>
          <p14:tracePt t="18596" x="6394450" y="2622550"/>
          <p14:tracePt t="18598" x="6394450" y="2614613"/>
          <p14:tracePt t="18599" x="6394450" y="2597150"/>
          <p14:tracePt t="18601" x="6403975" y="2563813"/>
          <p14:tracePt t="18616" x="6445250" y="2300288"/>
          <p14:tracePt t="18618" x="6445250" y="2292350"/>
          <p14:tracePt t="18619" x="6445250" y="2284413"/>
          <p14:tracePt t="18634" x="6488113" y="2073275"/>
          <p14:tracePt t="18636" x="6488113" y="2047875"/>
          <p14:tracePt t="18637" x="6488113" y="2038350"/>
          <p14:tracePt t="18639" x="6496050" y="2005013"/>
          <p14:tracePt t="18640" x="6505575" y="1997075"/>
          <p14:tracePt t="18641" x="6505575" y="1987550"/>
          <p14:tracePt t="18642" x="6505575" y="1979613"/>
          <p14:tracePt t="18650" x="6530975" y="1878013"/>
          <p14:tracePt t="18667" x="6556375" y="1725613"/>
          <p14:tracePt t="18669" x="6564313" y="1708150"/>
          <p14:tracePt t="18670" x="6564313" y="1700213"/>
          <p14:tracePt t="18683" x="6597650" y="1582738"/>
          <p14:tracePt t="18685" x="6597650" y="1573213"/>
          <p14:tracePt t="18686" x="6597650" y="1565275"/>
          <p14:tracePt t="18700" x="6623050" y="1471613"/>
          <p14:tracePt t="18717" x="6656388" y="1395413"/>
          <p14:tracePt t="18718" x="6673850" y="1395413"/>
          <p14:tracePt t="18734" x="6724650" y="1328738"/>
          <p14:tracePt t="18735" x="6724650" y="1319213"/>
          <p14:tracePt t="18736" x="6732588" y="1311275"/>
          <p14:tracePt t="18750" x="6783388" y="1243013"/>
          <p14:tracePt t="18767" x="6843713" y="1176338"/>
          <p14:tracePt t="18768" x="6843713" y="1166813"/>
          <p14:tracePt t="18770" x="6843713" y="1158875"/>
          <p14:tracePt t="18784" x="6869113" y="1116013"/>
          <p14:tracePt t="18785" x="6869113" y="1108075"/>
          <p14:tracePt t="18800" x="6877050" y="1065213"/>
          <p14:tracePt t="18802" x="6877050" y="1057275"/>
          <p14:tracePt t="18817" x="6884988" y="1039813"/>
          <p14:tracePt t="18852" x="6884988" y="1031875"/>
          <p14:tracePt t="19209" x="6894513" y="1031875"/>
          <p14:tracePt t="20677" x="6902450" y="1031875"/>
          <p14:tracePt t="20691" x="6910388" y="1031875"/>
          <p14:tracePt t="20702" x="6927850" y="1039813"/>
          <p14:tracePt t="20719" x="6927850" y="1049338"/>
          <p14:tracePt t="20721" x="6935788" y="1057275"/>
          <p14:tracePt t="20742" x="6945313" y="1065213"/>
          <p14:tracePt t="20752" x="6945313" y="1074738"/>
          <p14:tracePt t="20768" x="6961188" y="1100138"/>
          <p14:tracePt t="20770" x="6961188" y="1108075"/>
          <p14:tracePt t="20785" x="6970713" y="1125538"/>
          <p14:tracePt t="20787" x="6970713" y="1133475"/>
          <p14:tracePt t="20802" x="6986588" y="1158875"/>
          <p14:tracePt t="20818" x="7011988" y="1192213"/>
          <p14:tracePt t="20820" x="7011988" y="1201738"/>
          <p14:tracePt t="20837" x="7029450" y="1235075"/>
          <p14:tracePt t="20852" x="7054850" y="1293813"/>
          <p14:tracePt t="20868" x="7072313" y="1354138"/>
          <p14:tracePt t="20870" x="7072313" y="1362075"/>
          <p14:tracePt t="20885" x="7097713" y="1412875"/>
          <p14:tracePt t="20887" x="7097713" y="1420813"/>
          <p14:tracePt t="20901" x="7105650" y="1481138"/>
          <p14:tracePt t="20919" x="7131050" y="1547813"/>
          <p14:tracePt t="20920" x="7131050" y="1557338"/>
          <p14:tracePt t="20935" x="7138988" y="1590675"/>
          <p14:tracePt t="20953" x="7156450" y="1641475"/>
          <p14:tracePt t="20969" x="7164388" y="1666875"/>
          <p14:tracePt t="20970" x="7164388" y="1674813"/>
          <p14:tracePt t="20985" x="7181850" y="1717675"/>
          <p14:tracePt t="20986" x="7181850" y="1725613"/>
          <p14:tracePt t="21002" x="7197725" y="1784350"/>
          <p14:tracePt t="21019" x="7207250" y="1835150"/>
          <p14:tracePt t="21036" x="7223125" y="1895475"/>
          <p14:tracePt t="21053" x="7232650" y="1936750"/>
          <p14:tracePt t="21069" x="7248525" y="1971675"/>
          <p14:tracePt t="21085" x="7258050" y="2030413"/>
          <p14:tracePt t="21102" x="7273925" y="2132013"/>
          <p14:tracePt t="21119" x="7283450" y="2216150"/>
          <p14:tracePt t="21120" x="7283450" y="2225675"/>
          <p14:tracePt t="21121" x="7283450" y="2233613"/>
          <p14:tracePt t="21122" x="7283450" y="2241550"/>
          <p14:tracePt t="21135" x="7291388" y="2309813"/>
          <p14:tracePt t="21152" x="7308850" y="2376488"/>
          <p14:tracePt t="21153" x="7308850" y="2386013"/>
          <p14:tracePt t="21169" x="7324725" y="2436813"/>
          <p14:tracePt t="21170" x="7324725" y="2452688"/>
          <p14:tracePt t="21185" x="7334250" y="2495550"/>
          <p14:tracePt t="21187" x="7334250" y="2503488"/>
          <p14:tracePt t="21202" x="7334250" y="2571750"/>
          <p14:tracePt t="21203" x="7334250" y="2579688"/>
          <p14:tracePt t="21219" x="7324725" y="2655888"/>
          <p14:tracePt t="21220" x="7324725" y="2665413"/>
          <p14:tracePt t="21236" x="7299325" y="2724150"/>
          <p14:tracePt t="21252" x="7248525" y="2792413"/>
          <p14:tracePt t="21269" x="7215188" y="2843213"/>
          <p14:tracePt t="21270" x="7207250" y="2843213"/>
          <p14:tracePt t="21286" x="7146925" y="2901950"/>
          <p14:tracePt t="21302" x="7088188" y="2952750"/>
          <p14:tracePt t="21304" x="7080250" y="2952750"/>
          <p14:tracePt t="21319" x="7037388" y="3003550"/>
          <p14:tracePt t="21336" x="7004050" y="3028950"/>
          <p14:tracePt t="21338" x="6996113" y="3028950"/>
          <p14:tracePt t="21339" x="6996113" y="3036888"/>
          <p14:tracePt t="21352" x="6978650" y="3054350"/>
          <p14:tracePt t="21375" x="6978650" y="3062288"/>
          <p14:tracePt t="21385" x="6970713" y="3062288"/>
          <p14:tracePt t="22368" x="6978650" y="3062288"/>
          <p14:tracePt t="22377" x="6986588" y="3062288"/>
          <p14:tracePt t="22397" x="7021513" y="3044825"/>
          <p14:tracePt t="22405" x="7029450" y="3044825"/>
          <p14:tracePt t="22420" x="7046913" y="3036888"/>
          <p14:tracePt t="22437" x="7072313" y="3028950"/>
          <p14:tracePt t="22453" x="7131050" y="3019425"/>
          <p14:tracePt t="22454" x="7138988" y="3019425"/>
          <p14:tracePt t="22456" x="7146925" y="3011488"/>
          <p14:tracePt t="22470" x="7232650" y="3003550"/>
          <p14:tracePt t="22487" x="7350125" y="2978150"/>
          <p14:tracePt t="22488" x="7359650" y="2960688"/>
          <p14:tracePt t="22504" x="7494588" y="2943225"/>
          <p14:tracePt t="22505" x="7502525" y="2943225"/>
          <p14:tracePt t="22506" x="7512050" y="2943225"/>
          <p14:tracePt t="22507" x="7519988" y="2935288"/>
          <p14:tracePt t="22520" x="7639050" y="2927350"/>
          <p14:tracePt t="22521" x="7654925" y="2917825"/>
          <p14:tracePt t="22523" x="7664450" y="2917825"/>
          <p14:tracePt t="22538" x="7756525" y="2894013"/>
          <p14:tracePt t="22554" x="7832725" y="2868613"/>
          <p14:tracePt t="22571" x="7875588" y="2851150"/>
          <p14:tracePt t="22586" x="7891463" y="2833688"/>
          <p14:tracePt t="22603" x="7900988" y="2808288"/>
          <p14:tracePt t="22604" x="7900988" y="2792413"/>
          <p14:tracePt t="22620" x="7900988" y="2767013"/>
          <p14:tracePt t="22637" x="7908925" y="2741613"/>
          <p14:tracePt t="22638" x="7908925" y="2732088"/>
          <p14:tracePt t="22653" x="7908925" y="2706688"/>
          <p14:tracePt t="22671" x="7908925" y="2690813"/>
          <p14:tracePt t="22687" x="7908925" y="2673350"/>
          <p14:tracePt t="22704" x="7900988" y="2655888"/>
          <p14:tracePt t="22705" x="7891463" y="2655888"/>
          <p14:tracePt t="22720" x="7875588" y="2622550"/>
          <p14:tracePt t="22721" x="7875588" y="2614613"/>
          <p14:tracePt t="22736" x="7832725" y="2579688"/>
          <p14:tracePt t="22755" x="7799388" y="2528888"/>
          <p14:tracePt t="22771" x="7764463" y="2503488"/>
          <p14:tracePt t="22787" x="7739063" y="2478088"/>
          <p14:tracePt t="22803" x="7723188" y="2470150"/>
          <p14:tracePt t="22820" x="7705725" y="2436813"/>
          <p14:tracePt t="22821" x="7689850" y="2436813"/>
          <p14:tracePt t="22836" x="7672388" y="2411413"/>
          <p14:tracePt t="22854" x="7654925" y="2351088"/>
          <p14:tracePt t="22870" x="7629525" y="2300288"/>
          <p14:tracePt t="22871" x="7629525" y="2292350"/>
          <p14:tracePt t="22887" x="7596188" y="2233613"/>
          <p14:tracePt t="22889" x="7596188" y="2225675"/>
          <p14:tracePt t="22904" x="7578725" y="2165350"/>
          <p14:tracePt t="22905" x="7578725" y="2157413"/>
          <p14:tracePt t="22906" x="7570788" y="2157413"/>
          <p14:tracePt t="22920" x="7553325" y="2089150"/>
          <p14:tracePt t="22937" x="7537450" y="2005013"/>
          <p14:tracePt t="22954" x="7512050" y="1954213"/>
          <p14:tracePt t="22970" x="7486650" y="1885950"/>
          <p14:tracePt t="22987" x="7469188" y="1835150"/>
          <p14:tracePt t="22989" x="7461250" y="1827213"/>
          <p14:tracePt t="23004" x="7426325" y="1784350"/>
          <p14:tracePt t="23020" x="7392988" y="1725613"/>
          <p14:tracePt t="23021" x="7385050" y="1725613"/>
          <p14:tracePt t="23037" x="7342188" y="1692275"/>
          <p14:tracePt t="23038" x="7334250" y="1692275"/>
          <p14:tracePt t="23040" x="7324725" y="1674813"/>
          <p14:tracePt t="23041" x="7324725" y="1666875"/>
          <p14:tracePt t="23054" x="7258050" y="1641475"/>
          <p14:tracePt t="23070" x="7189788" y="1608138"/>
          <p14:tracePt t="23087" x="7113588" y="1565275"/>
          <p14:tracePt t="23089" x="7105650" y="1565275"/>
          <p14:tracePt t="23104" x="7046913" y="1547813"/>
          <p14:tracePt t="23120" x="6996113" y="1531938"/>
          <p14:tracePt t="23121" x="6986588" y="1522413"/>
          <p14:tracePt t="23137" x="6961188" y="1522413"/>
          <p14:tracePt t="23154" x="6953250" y="1522413"/>
          <p14:tracePt t="23171" x="6945313" y="1522413"/>
          <p14:tracePt t="23187" x="6935788" y="1522413"/>
          <p14:tracePt t="23190" x="6927850" y="1522413"/>
          <p14:tracePt t="23209" x="6910388" y="1522413"/>
          <p14:tracePt t="23224" x="6902450" y="1522413"/>
          <p14:tracePt t="23238" x="6902450" y="1531938"/>
          <p14:tracePt t="23255" x="6894513" y="1531938"/>
          <p14:tracePt t="23272" x="6884988" y="1531938"/>
          <p14:tracePt t="23287" x="6877050" y="1539875"/>
          <p14:tracePt t="23304" x="6859588" y="1557338"/>
          <p14:tracePt t="23321" x="6843713" y="1565275"/>
          <p14:tracePt t="23337" x="6808788" y="1582738"/>
          <p14:tracePt t="23354" x="6792913" y="1598613"/>
          <p14:tracePt t="23371" x="6775450" y="1608138"/>
          <p14:tracePt t="23372" x="6775450" y="1616075"/>
          <p14:tracePt t="23388" x="6757988" y="1616075"/>
          <p14:tracePt t="23389" x="6742113" y="1624013"/>
          <p14:tracePt t="23404" x="6724650" y="1631950"/>
          <p14:tracePt t="23421" x="6707188" y="1641475"/>
          <p14:tracePt t="23438" x="6691313" y="1649413"/>
          <p14:tracePt t="23455" x="6681788" y="1657350"/>
          <p14:tracePt t="23549" x="6673850" y="1657350"/>
          <p14:tracePt t="23646" x="6681788" y="1657350"/>
          <p14:tracePt t="23648" x="6681788" y="1666875"/>
          <p14:tracePt t="23654" x="6691313" y="1666875"/>
          <p14:tracePt t="23671" x="6742113" y="1708150"/>
          <p14:tracePt t="23687" x="6757988" y="1743075"/>
          <p14:tracePt t="23689" x="6767513" y="1743075"/>
          <p14:tracePt t="23705" x="6818313" y="1776413"/>
          <p14:tracePt t="23706" x="6834188" y="1784350"/>
          <p14:tracePt t="23721" x="6919913" y="1827213"/>
          <p14:tracePt t="23738" x="7021513" y="1860550"/>
          <p14:tracePt t="23739" x="7029450" y="1860550"/>
          <p14:tracePt t="23754" x="7062788" y="1870075"/>
          <p14:tracePt t="23755" x="7080250" y="1870075"/>
          <p14:tracePt t="23771" x="7088188" y="1870075"/>
          <p14:tracePt t="23892" x="7072313" y="1870075"/>
          <p14:tracePt t="23900" x="7062788" y="1870075"/>
          <p14:tracePt t="23906" x="7054850" y="1870075"/>
          <p14:tracePt t="23922" x="7021513" y="1844675"/>
          <p14:tracePt t="23923" x="7011988" y="1844675"/>
          <p14:tracePt t="23925" x="7004050" y="1844675"/>
          <p14:tracePt t="23937" x="6945313" y="1819275"/>
          <p14:tracePt t="23939" x="6935788" y="1819275"/>
          <p14:tracePt t="23955" x="6859588" y="1793875"/>
          <p14:tracePt t="23971" x="6792913" y="1758950"/>
          <p14:tracePt t="23973" x="6783388" y="1758950"/>
          <p14:tracePt t="23988" x="6724650" y="1743075"/>
          <p14:tracePt t="23989" x="6724650" y="1733550"/>
          <p14:tracePt t="23990" x="6716713" y="1733550"/>
          <p14:tracePt t="24005" x="6665913" y="1717675"/>
          <p14:tracePt t="24021" x="6597650" y="1700213"/>
          <p14:tracePt t="24038" x="6556375" y="1692275"/>
          <p14:tracePt t="24039" x="6546850" y="1692275"/>
          <p14:tracePt t="24055" x="6521450" y="1692275"/>
          <p14:tracePt t="24071" x="6462713" y="1682750"/>
          <p14:tracePt t="24088" x="6411913" y="1682750"/>
          <p14:tracePt t="24105" x="6343650" y="1682750"/>
          <p14:tracePt t="24121" x="6292850" y="1682750"/>
          <p14:tracePt t="24123" x="6284913" y="1692275"/>
          <p14:tracePt t="24138" x="6251575" y="1692275"/>
          <p14:tracePt t="24155" x="6208713" y="1692275"/>
          <p14:tracePt t="24171" x="6191250" y="1692275"/>
          <p14:tracePt t="24189" x="6165850" y="1700213"/>
          <p14:tracePt t="24190" x="6157913" y="1700213"/>
          <p14:tracePt t="24205" x="6124575" y="1700213"/>
          <p14:tracePt t="24221" x="6099175" y="1717675"/>
          <p14:tracePt t="24238" x="6081713" y="1717675"/>
          <p14:tracePt t="24255" x="6064250" y="1725613"/>
          <p14:tracePt t="24272" x="6056313" y="1733550"/>
          <p14:tracePt t="24334" x="6013450" y="1801813"/>
          <p14:tracePt t="24335" x="6013450" y="1809750"/>
          <p14:tracePt t="24339" x="6013450" y="1819275"/>
          <p14:tracePt t="24355" x="6013450" y="1860550"/>
          <p14:tracePt t="24371" x="6013450" y="1903413"/>
          <p14:tracePt t="24373" x="6013450" y="1911350"/>
          <p14:tracePt t="24388" x="6013450" y="1954213"/>
          <p14:tracePt t="24405" x="6013450" y="1987550"/>
          <p14:tracePt t="24422" x="6013450" y="2038350"/>
          <p14:tracePt t="24438" x="6030913" y="2063750"/>
          <p14:tracePt t="24455" x="6048375" y="2081213"/>
          <p14:tracePt t="24472" x="6056313" y="2081213"/>
          <p14:tracePt t="24553" x="6064250" y="2081213"/>
          <p14:tracePt t="24787" x="6073775" y="2081213"/>
          <p14:tracePt t="24807" x="6081713" y="2081213"/>
          <p14:tracePt t="24857" x="6099175" y="2081213"/>
          <p14:tracePt t="24872" x="6107113" y="2081213"/>
          <p14:tracePt t="24889" x="6107113" y="2073275"/>
          <p14:tracePt t="24891" x="6115050" y="2073275"/>
          <p14:tracePt t="24909" x="6115050" y="2063750"/>
          <p14:tracePt t="25143" x="6132513" y="2063750"/>
          <p14:tracePt t="25168" x="6132513" y="2055813"/>
          <p14:tracePt t="25180" x="6140450" y="2055813"/>
          <p14:tracePt t="25195" x="6140450" y="2047875"/>
          <p14:tracePt t="25205" x="6149975" y="2047875"/>
          <p14:tracePt t="25222" x="6157913" y="2038350"/>
          <p14:tracePt t="25575" x="6165850" y="2038350"/>
          <p14:tracePt t="25612" x="6175375" y="2038350"/>
          <p14:tracePt t="25629" x="6183313" y="2038350"/>
          <p14:tracePt t="25641" x="6191250" y="2047875"/>
          <p14:tracePt t="25650" x="6191250" y="2055813"/>
          <p14:tracePt t="25656" x="6200775" y="2063750"/>
          <p14:tracePt t="25673" x="6216650" y="2081213"/>
          <p14:tracePt t="25689" x="6234113" y="2124075"/>
          <p14:tracePt t="25706" x="6242050" y="2157413"/>
          <p14:tracePt t="25708" x="6242050" y="2165350"/>
          <p14:tracePt t="25723" x="6259513" y="2200275"/>
          <p14:tracePt t="25724" x="6267450" y="2208213"/>
          <p14:tracePt t="25739" x="6276975" y="2233613"/>
          <p14:tracePt t="25741" x="6276975" y="2241550"/>
          <p14:tracePt t="25756" x="6284913" y="2274888"/>
          <p14:tracePt t="25773" x="6310313" y="2309813"/>
          <p14:tracePt t="25789" x="6318250" y="2343150"/>
          <p14:tracePt t="25790" x="6318250" y="2351088"/>
          <p14:tracePt t="25806" x="6327775" y="2411413"/>
          <p14:tracePt t="25823" x="6335713" y="2478088"/>
          <p14:tracePt t="25840" x="6343650" y="2538413"/>
          <p14:tracePt t="25841" x="6343650" y="2546350"/>
          <p14:tracePt t="25857" x="6343650" y="2597150"/>
          <p14:tracePt t="25873" x="6353175" y="2681288"/>
          <p14:tracePt t="25889" x="6353175" y="2774950"/>
          <p14:tracePt t="25891" x="6353175" y="2808288"/>
          <p14:tracePt t="25892" x="6353175" y="2817813"/>
          <p14:tracePt t="25907" x="6353175" y="2927350"/>
          <p14:tracePt t="25923" x="6353175" y="3070225"/>
          <p14:tracePt t="25925" x="6353175" y="3105150"/>
          <p14:tracePt t="25926" x="6353175" y="3121025"/>
          <p14:tracePt t="25928" x="6353175" y="3130550"/>
          <p14:tracePt t="25929" x="6353175" y="3138488"/>
          <p14:tracePt t="25930" x="6353175" y="3155950"/>
          <p14:tracePt t="25939" x="6353175" y="3248025"/>
          <p14:tracePt t="25956" x="6353175" y="3367088"/>
          <p14:tracePt t="25958" x="6353175" y="3375025"/>
          <p14:tracePt t="25960" x="6353175" y="3392488"/>
          <p14:tracePt t="25961" x="6353175" y="3409950"/>
          <p14:tracePt t="25973" x="6361113" y="3476625"/>
          <p14:tracePt t="25974" x="6361113" y="3494088"/>
          <p14:tracePt t="25989" x="6361113" y="3586163"/>
          <p14:tracePt t="25990" x="6361113" y="3595688"/>
          <p14:tracePt t="25992" x="6361113" y="3603625"/>
          <p14:tracePt t="26006" x="6361113" y="3679825"/>
          <p14:tracePt t="26007" x="6361113" y="3687763"/>
          <p14:tracePt t="26008" x="6361113" y="3697288"/>
          <p14:tracePt t="26023" x="6361113" y="3781425"/>
          <p14:tracePt t="26040" x="6343650" y="3883025"/>
          <p14:tracePt t="26056" x="6310313" y="3976688"/>
          <p14:tracePt t="26057" x="6292850" y="3976688"/>
          <p14:tracePt t="26073" x="6234113" y="4060825"/>
          <p14:tracePt t="26074" x="6216650" y="4086225"/>
          <p14:tracePt t="26090" x="6149975" y="4162425"/>
          <p14:tracePt t="26107" x="6048375" y="4246563"/>
          <p14:tracePt t="26108" x="6038850" y="4246563"/>
          <p14:tracePt t="26123" x="5964238" y="4322763"/>
          <p14:tracePt t="26140" x="5895975" y="4391025"/>
          <p14:tracePt t="26142" x="5888038" y="4406900"/>
          <p14:tracePt t="26143" x="5888038" y="4416425"/>
          <p14:tracePt t="26157" x="5819775" y="4475163"/>
          <p14:tracePt t="26173" x="5751513" y="4543425"/>
          <p14:tracePt t="26190" x="5684838" y="4610100"/>
          <p14:tracePt t="26191" x="5675313" y="4619625"/>
          <p14:tracePt t="26206" x="5599113" y="4678363"/>
          <p14:tracePt t="26223" x="5522913" y="4721225"/>
          <p14:tracePt t="26224" x="5514975" y="4729163"/>
          <p14:tracePt t="26240" x="5438775" y="4772025"/>
          <p14:tracePt t="26256" x="5354638" y="4805363"/>
          <p14:tracePt t="26273" x="5260975" y="4856163"/>
          <p14:tracePt t="26274" x="5253038" y="4856163"/>
          <p14:tracePt t="26290" x="5159375" y="4906963"/>
          <p14:tracePt t="26291" x="5151438" y="4922838"/>
          <p14:tracePt t="26292" x="5143500" y="4922838"/>
          <p14:tracePt t="26293" x="5143500" y="4932363"/>
          <p14:tracePt t="26294" x="5133975" y="4932363"/>
          <p14:tracePt t="26295" x="5126038" y="4932363"/>
          <p14:tracePt t="26306" x="5075238" y="4948238"/>
          <p14:tracePt t="26306" x="5075238" y="4957763"/>
          <p14:tracePt t="26308" x="5067300" y="4957763"/>
          <p14:tracePt t="26323" x="5016500" y="4973638"/>
          <p14:tracePt t="26323" x="5006975" y="4983163"/>
          <p14:tracePt t="26340" x="4965700" y="4991100"/>
          <p14:tracePt t="26356" x="4922838" y="5008563"/>
          <p14:tracePt t="26373" x="4872038" y="5016500"/>
          <p14:tracePt t="26374" x="4864100" y="5016500"/>
          <p14:tracePt t="26376" x="4846638" y="5016500"/>
          <p14:tracePt t="26389" x="4787900" y="5024438"/>
          <p14:tracePt t="26390" x="4779963" y="5024438"/>
          <p14:tracePt t="26407" x="4668838" y="5024438"/>
          <p14:tracePt t="26422" x="4559300" y="5033963"/>
          <p14:tracePt t="26424" x="4551363" y="5033963"/>
          <p14:tracePt t="26425" x="4541838" y="5033963"/>
          <p14:tracePt t="26440" x="4424363" y="5033963"/>
          <p14:tracePt t="26457" x="4322763" y="5033963"/>
          <p14:tracePt t="26459" x="4305300" y="5033963"/>
          <p14:tracePt t="26473" x="4238625" y="5033963"/>
          <p14:tracePt t="26474" x="4229100" y="5033963"/>
          <p14:tracePt t="26475" x="4221163" y="5033963"/>
          <p14:tracePt t="26491" x="4144963" y="5033963"/>
          <p14:tracePt t="26506" x="4068763" y="5016500"/>
          <p14:tracePt t="26523" x="4000500" y="4991100"/>
          <p14:tracePt t="26540" x="3959225" y="4973638"/>
          <p14:tracePt t="26541" x="3941763" y="4973638"/>
          <p14:tracePt t="26556" x="3908425" y="4965700"/>
          <p14:tracePt t="26558" x="3898900" y="4957763"/>
          <p14:tracePt t="26573" x="3857625" y="4940300"/>
          <p14:tracePt t="26590" x="3822700" y="4922838"/>
          <p14:tracePt t="26606" x="3797300" y="4897438"/>
          <p14:tracePt t="26623" x="3763963" y="4881563"/>
          <p14:tracePt t="26640" x="3746500" y="4864100"/>
          <p14:tracePt t="26642" x="3738563" y="4856163"/>
          <p14:tracePt t="26656" x="3721100" y="4838700"/>
          <p14:tracePt t="26676" x="3705225" y="4805363"/>
          <p14:tracePt t="26678" x="3705225" y="4797425"/>
          <p14:tracePt t="26690" x="3697288" y="4779963"/>
          <p14:tracePt t="26706" x="3679825" y="4762500"/>
          <p14:tracePt t="26723" x="3679825" y="4754563"/>
          <p14:tracePt t="26725" x="3679825" y="4737100"/>
          <p14:tracePt t="26726" x="3671888" y="4737100"/>
          <p14:tracePt t="26740" x="3671888" y="4729163"/>
          <p14:tracePt t="26756" x="3671888" y="4711700"/>
          <p14:tracePt t="26773" x="3671888" y="4695825"/>
          <p14:tracePt t="26790" x="3671888" y="4686300"/>
          <p14:tracePt t="26807" x="3671888" y="4678363"/>
          <p14:tracePt t="26823" x="3662363" y="4660900"/>
          <p14:tracePt t="26840" x="3662363" y="4619625"/>
          <p14:tracePt t="26857" x="3662363" y="4602163"/>
          <p14:tracePt t="26874" x="3662363" y="4584700"/>
          <p14:tracePt t="26910" x="3662363" y="4576763"/>
          <p14:tracePt t="27544" x="3671888" y="4576763"/>
          <p14:tracePt t="27547" x="3671888" y="4559300"/>
          <p14:tracePt t="27560" x="3687763" y="4559300"/>
          <p14:tracePt t="27574" x="3697288" y="4559300"/>
          <p14:tracePt t="27592" x="3730625" y="4543425"/>
          <p14:tracePt t="27607" x="3746500" y="4543425"/>
          <p14:tracePt t="27624" x="3771900" y="4533900"/>
          <p14:tracePt t="27650" x="3781425" y="4533900"/>
          <p14:tracePt t="27967" x="3781425" y="4525963"/>
          <p14:tracePt t="27971" x="3789363" y="4525963"/>
          <p14:tracePt t="27990" x="3797300" y="4525963"/>
          <p14:tracePt t="28006" x="3806825" y="4525963"/>
          <p14:tracePt t="28020" x="3814763" y="4525963"/>
          <p14:tracePt t="28027" x="3814763" y="4518025"/>
          <p14:tracePt t="28065" x="3822700" y="4518025"/>
          <p14:tracePt t="28074" x="3822700" y="4508500"/>
          <p14:tracePt t="28087" x="3832225" y="4508500"/>
          <p14:tracePt t="28106" x="3832225" y="4500563"/>
          <p14:tracePt t="28156" x="3840163" y="4500563"/>
          <p14:tracePt t="28433" x="3848100" y="4500563"/>
          <p14:tracePt t="28436" x="3848100" y="4492625"/>
          <p14:tracePt t="28465" x="3865563" y="4492625"/>
          <p14:tracePt t="28466" x="3865563" y="4475163"/>
          <p14:tracePt t="28478" x="3873500" y="4475163"/>
          <p14:tracePt t="28492" x="3883025" y="4457700"/>
          <p14:tracePt t="28508" x="3890963" y="4441825"/>
          <p14:tracePt t="28510" x="3890963" y="4432300"/>
          <p14:tracePt t="28511" x="3898900" y="4432300"/>
          <p14:tracePt t="28525" x="3908425" y="4391025"/>
          <p14:tracePt t="28542" x="3924300" y="4373563"/>
          <p14:tracePt t="28558" x="3933825" y="4356100"/>
          <p14:tracePt t="28560" x="3949700" y="4348163"/>
          <p14:tracePt t="28575" x="3959225" y="4330700"/>
          <p14:tracePt t="28576" x="3959225" y="4322763"/>
          <p14:tracePt t="28592" x="3975100" y="4289425"/>
          <p14:tracePt t="28593" x="3984625" y="4279900"/>
          <p14:tracePt t="28608" x="4000500" y="4221163"/>
          <p14:tracePt t="28609" x="4010025" y="4213225"/>
          <p14:tracePt t="28625" x="4068763" y="4129088"/>
          <p14:tracePt t="28626" x="4076700" y="4119563"/>
          <p14:tracePt t="28642" x="4137025" y="4017963"/>
          <p14:tracePt t="28643" x="4144963" y="4010025"/>
          <p14:tracePt t="28644" x="4152900" y="4002088"/>
          <p14:tracePt t="28659" x="4203700" y="3908425"/>
          <p14:tracePt t="28660" x="4203700" y="3900488"/>
          <p14:tracePt t="28675" x="4238625" y="3738563"/>
          <p14:tracePt t="28692" x="4254500" y="3629025"/>
          <p14:tracePt t="28710" x="4254500" y="3544888"/>
          <p14:tracePt t="28725" x="4254500" y="3511550"/>
          <p14:tracePt t="28726" x="4254500" y="3494088"/>
          <p14:tracePt t="28760" x="4254500" y="3409950"/>
          <p14:tracePt t="28776" x="4229100" y="3359150"/>
          <p14:tracePt t="28792" x="4178300" y="3308350"/>
          <p14:tracePt t="28794" x="4170363" y="3298825"/>
          <p14:tracePt t="28795" x="4170363" y="3290888"/>
          <p14:tracePt t="28808" x="4127500" y="3257550"/>
          <p14:tracePt t="28825" x="4051300" y="3189288"/>
          <p14:tracePt t="28826" x="4035425" y="3189288"/>
          <p14:tracePt t="28827" x="4017963" y="3189288"/>
          <p14:tracePt t="28842" x="3924300" y="3138488"/>
          <p14:tracePt t="28843" x="3908425" y="3130550"/>
          <p14:tracePt t="28844" x="3898900" y="3130550"/>
          <p14:tracePt t="28858" x="3730625" y="3070225"/>
          <p14:tracePt t="28860" x="3705225" y="3070225"/>
          <p14:tracePt t="28861" x="3697288" y="3070225"/>
          <p14:tracePt t="28862" x="3687763" y="3062288"/>
          <p14:tracePt t="28863" x="3671888" y="3062288"/>
          <p14:tracePt t="28875" x="3459163" y="3019425"/>
          <p14:tracePt t="28877" x="3425825" y="3019425"/>
          <p14:tracePt t="28878" x="3408363" y="3003550"/>
          <p14:tracePt t="28892" x="3146425" y="2952750"/>
          <p14:tracePt t="28909" x="2825750" y="2884488"/>
          <p14:tracePt t="28910" x="2765425" y="2876550"/>
          <p14:tracePt t="28912" x="2740025" y="2859088"/>
          <p14:tracePt t="28913" x="2714625" y="2859088"/>
          <p14:tracePt t="28925" x="2495550" y="2808288"/>
          <p14:tracePt t="28926" x="2462213" y="2800350"/>
          <p14:tracePt t="28928" x="2444750" y="2800350"/>
          <p14:tracePt t="28929" x="2436813" y="2800350"/>
          <p14:tracePt t="28930" x="2411413" y="2792413"/>
          <p14:tracePt t="28931" x="2393950" y="2792413"/>
          <p14:tracePt t="28941" x="2259013" y="2767013"/>
          <p14:tracePt t="28943" x="2259013" y="2757488"/>
          <p14:tracePt t="28944" x="2224088" y="2757488"/>
          <p14:tracePt t="28945" x="2216150" y="2757488"/>
          <p14:tracePt t="28946" x="2208213" y="2749550"/>
          <p14:tracePt t="28948" x="2198688" y="2749550"/>
          <p14:tracePt t="28958" x="2114550" y="2732088"/>
          <p14:tracePt t="28959" x="2106613" y="2732088"/>
          <p14:tracePt t="28975" x="2046288" y="2716213"/>
          <p14:tracePt t="28976" x="2038350" y="2706688"/>
          <p14:tracePt t="28992" x="2012950" y="2690813"/>
          <p14:tracePt t="28997" x="1987550" y="2681288"/>
          <p14:tracePt t="28998" x="1987550" y="2673350"/>
          <p14:tracePt t="29009" x="1962150" y="2673350"/>
          <p14:tracePt t="29025" x="1928813" y="2647950"/>
          <p14:tracePt t="29042" x="1895475" y="2630488"/>
          <p14:tracePt t="29058" x="1878013" y="2622550"/>
          <p14:tracePt t="29075" x="1860550" y="2589213"/>
          <p14:tracePt t="29077" x="1852613" y="2589213"/>
          <p14:tracePt t="29092" x="1827213" y="2563813"/>
          <p14:tracePt t="29093" x="1819275" y="2563813"/>
          <p14:tracePt t="29109" x="1801813" y="2520950"/>
          <p14:tracePt t="29126" x="1776413" y="2478088"/>
          <p14:tracePt t="29142" x="1743075" y="2411413"/>
          <p14:tracePt t="29144" x="1733550" y="2411413"/>
          <p14:tracePt t="29158" x="1708150" y="2343150"/>
          <p14:tracePt t="29176" x="1682750" y="2284413"/>
          <p14:tracePt t="29192" x="1657350" y="2225675"/>
          <p14:tracePt t="29208" x="1649413" y="2174875"/>
          <p14:tracePt t="29210" x="1649413" y="2165350"/>
          <p14:tracePt t="29225" x="1631950" y="2132013"/>
          <p14:tracePt t="29226" x="1631950" y="2124075"/>
          <p14:tracePt t="29242" x="1616075" y="2073275"/>
          <p14:tracePt t="29261" x="1606550" y="2030413"/>
          <p14:tracePt t="29263" x="1598613" y="2022475"/>
          <p14:tracePt t="29264" x="1598613" y="2005013"/>
          <p14:tracePt t="29275" x="1598613" y="1971675"/>
          <p14:tracePt t="29276" x="1590675" y="1962150"/>
          <p14:tracePt t="29292" x="1573213" y="1911350"/>
          <p14:tracePt t="29293" x="1573213" y="1903413"/>
          <p14:tracePt t="29309" x="1565275" y="1870075"/>
          <p14:tracePt t="29310" x="1565275" y="1860550"/>
          <p14:tracePt t="29311" x="1565275" y="1852613"/>
          <p14:tracePt t="29325" x="1565275" y="1819275"/>
          <p14:tracePt t="29342" x="1565275" y="1801813"/>
          <p14:tracePt t="29359" x="1565275" y="1784350"/>
          <p14:tracePt t="29376" x="1565275" y="1768475"/>
          <p14:tracePt t="29392" x="1565275" y="1743075"/>
          <p14:tracePt t="29409" x="1565275" y="1733550"/>
          <p14:tracePt t="29426" x="1565275" y="1725613"/>
          <p14:tracePt t="29443" x="1565275" y="1708150"/>
          <p14:tracePt t="29460" x="1565275" y="1700213"/>
          <p14:tracePt t="29477" x="1565275" y="1682750"/>
          <p14:tracePt t="29492" x="1581150" y="1674813"/>
          <p14:tracePt t="29510" x="1581150" y="1657350"/>
          <p14:tracePt t="29526" x="1581150" y="1649413"/>
          <p14:tracePt t="29673" x="1590675" y="1631950"/>
          <p14:tracePt t="29693" x="1590675" y="1624013"/>
          <p14:tracePt t="29708" x="1590675" y="1616075"/>
          <p14:tracePt t="29716" x="1598613" y="1616075"/>
          <p14:tracePt t="29734" x="1598613" y="1608138"/>
          <p14:tracePt t="29977" x="1598613" y="1616075"/>
          <p14:tracePt t="29986" x="1598613" y="1624013"/>
          <p14:tracePt t="30009" x="1590675" y="1674813"/>
          <p14:tracePt t="30010" x="1573213" y="1674813"/>
          <p14:tracePt t="30014" x="1573213" y="1682750"/>
          <p14:tracePt t="30043" x="1555750" y="1717675"/>
          <p14:tracePt t="30060" x="1555750" y="1751013"/>
          <p14:tracePt t="30076" x="1555750" y="1776413"/>
          <p14:tracePt t="30078" x="1555750" y="1784350"/>
          <p14:tracePt t="30093" x="1555750" y="1809750"/>
          <p14:tracePt t="30110" x="1547813" y="1860550"/>
          <p14:tracePt t="30112" x="1547813" y="1870075"/>
          <p14:tracePt t="30126" x="1547813" y="1903413"/>
          <p14:tracePt t="30128" x="1547813" y="1911350"/>
          <p14:tracePt t="30143" x="1547813" y="1954213"/>
          <p14:tracePt t="30159" x="1547813" y="1997075"/>
          <p14:tracePt t="30176" x="1547813" y="2038350"/>
          <p14:tracePt t="30178" x="1547813" y="2047875"/>
          <p14:tracePt t="30193" x="1547813" y="2073275"/>
          <p14:tracePt t="30194" x="1547813" y="2081213"/>
          <p14:tracePt t="30210" x="1547813" y="2114550"/>
          <p14:tracePt t="30226" x="1547813" y="2139950"/>
          <p14:tracePt t="30227" x="1547813" y="2149475"/>
          <p14:tracePt t="30243" x="1547813" y="2190750"/>
          <p14:tracePt t="30260" x="1555750" y="2241550"/>
          <p14:tracePt t="30262" x="1555750" y="2266950"/>
          <p14:tracePt t="30276" x="1555750" y="2317750"/>
          <p14:tracePt t="30277" x="1565275" y="2317750"/>
          <p14:tracePt t="30279" x="1565275" y="2343150"/>
          <p14:tracePt t="30293" x="1565275" y="2393950"/>
          <p14:tracePt t="30294" x="1565275" y="2401888"/>
          <p14:tracePt t="30296" x="1565275" y="2411413"/>
          <p14:tracePt t="30298" x="1565275" y="2436813"/>
          <p14:tracePt t="30310" x="1581150" y="2478088"/>
          <p14:tracePt t="30311" x="1581150" y="2487613"/>
          <p14:tracePt t="30326" x="1590675" y="2563813"/>
          <p14:tracePt t="30343" x="1598613" y="2614613"/>
          <p14:tracePt t="30344" x="1598613" y="2622550"/>
          <p14:tracePt t="30345" x="1606550" y="2622550"/>
          <p14:tracePt t="30360" x="1616075" y="2647950"/>
          <p14:tracePt t="30377" x="1616075" y="2673350"/>
          <p14:tracePt t="30393" x="1624013" y="2706688"/>
          <p14:tracePt t="30410" x="1631950" y="2741613"/>
          <p14:tracePt t="30426" x="1649413" y="2782888"/>
          <p14:tracePt t="30443" x="1674813" y="2808288"/>
          <p14:tracePt t="30445" x="1674813" y="2817813"/>
          <p14:tracePt t="30460" x="1692275" y="2833688"/>
          <p14:tracePt t="30476" x="1700213" y="2868613"/>
          <p14:tracePt t="30493" x="1717675" y="2884488"/>
          <p14:tracePt t="30510" x="1733550" y="2909888"/>
          <p14:tracePt t="30526" x="1758950" y="2917825"/>
          <p14:tracePt t="30528" x="1758950" y="2927350"/>
          <p14:tracePt t="30543" x="1776413" y="2952750"/>
          <p14:tracePt t="30560" x="1793875" y="2968625"/>
          <p14:tracePt t="30561" x="1801813" y="2968625"/>
          <p14:tracePt t="30576" x="1835150" y="2994025"/>
          <p14:tracePt t="30593" x="1870075" y="3011488"/>
          <p14:tracePt t="30594" x="1870075" y="3028950"/>
          <p14:tracePt t="30595" x="1878013" y="3028950"/>
          <p14:tracePt t="30597" x="1878013" y="3036888"/>
          <p14:tracePt t="30598" x="1885950" y="3036888"/>
          <p14:tracePt t="30610" x="1920875" y="3062288"/>
          <p14:tracePt t="30626" x="1954213" y="3095625"/>
          <p14:tracePt t="30627" x="1954213" y="3105150"/>
          <p14:tracePt t="30643" x="1987550" y="3138488"/>
          <p14:tracePt t="30644" x="1987550" y="3146425"/>
          <p14:tracePt t="30660" x="2020888" y="3181350"/>
          <p14:tracePt t="30678" x="2046288" y="3232150"/>
          <p14:tracePt t="30693" x="2071688" y="3265488"/>
          <p14:tracePt t="30710" x="2097088" y="3298825"/>
          <p14:tracePt t="30727" x="2114550" y="3316288"/>
          <p14:tracePt t="30746" x="2122488" y="3333750"/>
          <p14:tracePt t="30763" x="2122488" y="3341688"/>
          <p14:tracePt t="30777" x="2132013" y="3349625"/>
          <p14:tracePt t="30793" x="2139950" y="3384550"/>
          <p14:tracePt t="30810" x="2157413" y="3400425"/>
          <p14:tracePt t="30827" x="2165350" y="3435350"/>
          <p14:tracePt t="30844" x="2182813" y="3468688"/>
          <p14:tracePt t="30846" x="2190750" y="3476625"/>
          <p14:tracePt t="30860" x="2198688" y="3494088"/>
          <p14:tracePt t="30878" x="2208213" y="3519488"/>
          <p14:tracePt t="30894" x="2208213" y="3544888"/>
          <p14:tracePt t="30895" x="2216150" y="3544888"/>
          <p14:tracePt t="30910" x="2216150" y="3552825"/>
          <p14:tracePt t="30927" x="2216150" y="3570288"/>
          <p14:tracePt t="30944" x="2224088" y="3595688"/>
          <p14:tracePt t="30961" x="2233613" y="3629025"/>
          <p14:tracePt t="30978" x="2241550" y="3654425"/>
          <p14:tracePt t="30980" x="2241550" y="3662363"/>
          <p14:tracePt t="30993" x="2241550" y="3679825"/>
          <p14:tracePt t="31010" x="2249488" y="3722688"/>
          <p14:tracePt t="31027" x="2249488" y="3748088"/>
          <p14:tracePt t="31029" x="2266950" y="3756025"/>
          <p14:tracePt t="31043" x="2274888" y="3773488"/>
          <p14:tracePt t="31045" x="2274888" y="3781425"/>
          <p14:tracePt t="31060" x="2274888" y="3806825"/>
          <p14:tracePt t="31062" x="2284413" y="3814763"/>
          <p14:tracePt t="31077" x="2284413" y="3832225"/>
          <p14:tracePt t="31094" x="2284413" y="3857625"/>
          <p14:tracePt t="31110" x="2292350" y="3890963"/>
          <p14:tracePt t="31127" x="2292350" y="3916363"/>
          <p14:tracePt t="31144" x="2300288" y="3933825"/>
          <p14:tracePt t="31160" x="2300288" y="3959225"/>
          <p14:tracePt t="31177" x="2309813" y="3992563"/>
          <p14:tracePt t="31194" x="2309813" y="4017963"/>
          <p14:tracePt t="31196" x="2309813" y="4027488"/>
          <p14:tracePt t="31210" x="2309813" y="4060825"/>
          <p14:tracePt t="31227" x="2309813" y="4086225"/>
          <p14:tracePt t="31245" x="2309813" y="4119563"/>
          <p14:tracePt t="31260" x="2309813" y="4154488"/>
          <p14:tracePt t="31277" x="2309813" y="4170363"/>
          <p14:tracePt t="31278" x="2309813" y="4179888"/>
          <p14:tracePt t="31293" x="2309813" y="4195763"/>
          <p14:tracePt t="31311" x="2309813" y="4229100"/>
          <p14:tracePt t="31329" x="2317750" y="4246563"/>
          <p14:tracePt t="31344" x="2317750" y="4254500"/>
          <p14:tracePt t="31345" x="2317750" y="4264025"/>
          <p14:tracePt t="31361" x="2317750" y="4271963"/>
          <p14:tracePt t="31377" x="2317750" y="4279900"/>
          <p14:tracePt t="31395" x="2317750" y="4289425"/>
          <p14:tracePt t="32044" x="2317750" y="4279900"/>
          <p14:tracePt t="32054" x="2317750" y="4271963"/>
          <p14:tracePt t="32063" x="2317750" y="4264025"/>
          <p14:tracePt t="32078" x="2317750" y="4246563"/>
          <p14:tracePt t="32095" x="2317750" y="4213225"/>
          <p14:tracePt t="32097" x="2317750" y="4195763"/>
          <p14:tracePt t="32111" x="2317750" y="4137025"/>
          <p14:tracePt t="32128" x="2360613" y="4086225"/>
          <p14:tracePt t="32129" x="2360613" y="4078288"/>
          <p14:tracePt t="32145" x="2393950" y="4017963"/>
          <p14:tracePt t="32161" x="2419350" y="3967163"/>
          <p14:tracePt t="32177" x="2444750" y="3925888"/>
          <p14:tracePt t="32179" x="2444750" y="3916363"/>
          <p14:tracePt t="32195" x="2462213" y="3875088"/>
          <p14:tracePt t="32196" x="2462213" y="3865563"/>
          <p14:tracePt t="32211" x="2478088" y="3814763"/>
          <p14:tracePt t="32212" x="2478088" y="3798888"/>
          <p14:tracePt t="32228" x="2487613" y="3756025"/>
          <p14:tracePt t="32244" x="2495550" y="3713163"/>
          <p14:tracePt t="32261" x="2503488" y="3697288"/>
          <p14:tracePt t="32263" x="2503488" y="3687763"/>
          <p14:tracePt t="32278" x="2520950" y="3671888"/>
          <p14:tracePt t="32295" x="2528888" y="3646488"/>
          <p14:tracePt t="32296" x="2528888" y="3636963"/>
          <p14:tracePt t="32311" x="2538413" y="3611563"/>
          <p14:tracePt t="32328" x="2563813" y="3586163"/>
          <p14:tracePt t="32345" x="2579688" y="3560763"/>
          <p14:tracePt t="32347" x="2587625" y="3560763"/>
          <p14:tracePt t="32362" x="2630488" y="3536950"/>
          <p14:tracePt t="32379" x="2673350" y="3519488"/>
          <p14:tracePt t="32381" x="2681288" y="3519488"/>
          <p14:tracePt t="32395" x="2740025" y="3502025"/>
          <p14:tracePt t="32396" x="2749550" y="3502025"/>
          <p14:tracePt t="32462" x="3036888" y="3443288"/>
          <p14:tracePt t="32464" x="3044825" y="3443288"/>
          <p14:tracePt t="32496" x="3179763" y="3435350"/>
          <p14:tracePt t="32498" x="3189288" y="3435350"/>
          <p14:tracePt t="32511" x="3240088" y="3435350"/>
          <p14:tracePt t="32512" x="3248025" y="3435350"/>
          <p14:tracePt t="32528" x="3273425" y="3443288"/>
          <p14:tracePt t="32530" x="3281363" y="3443288"/>
          <p14:tracePt t="32545" x="3306763" y="3443288"/>
          <p14:tracePt t="32562" x="3324225" y="3468688"/>
          <p14:tracePt t="32578" x="3341688" y="3476625"/>
          <p14:tracePt t="32579" x="3349625" y="3476625"/>
          <p14:tracePt t="32595" x="3367088" y="3486150"/>
          <p14:tracePt t="32611" x="3392488" y="3486150"/>
          <p14:tracePt t="32628" x="3400425" y="3494088"/>
          <p14:tracePt t="32670" x="3408363" y="3494088"/>
          <p14:tracePt t="32702" x="3417888" y="3494088"/>
          <p14:tracePt t="32715" x="3425825" y="3494088"/>
          <p14:tracePt t="32717" x="3425825" y="3502025"/>
          <p14:tracePt t="32731" x="3433763" y="3502025"/>
          <p14:tracePt t="32745" x="3468688" y="3519488"/>
          <p14:tracePt t="32761" x="3509963" y="3560763"/>
          <p14:tracePt t="32778" x="3560763" y="3595688"/>
          <p14:tracePt t="32780" x="3570288" y="3611563"/>
          <p14:tracePt t="32782" x="3578225" y="3611563"/>
          <p14:tracePt t="32794" x="3603625" y="3636963"/>
          <p14:tracePt t="32811" x="3636963" y="3654425"/>
          <p14:tracePt t="32828" x="3654425" y="3671888"/>
          <p14:tracePt t="32846" x="3654425" y="3687763"/>
          <p14:tracePt t="32862" x="3671888" y="3697288"/>
          <p14:tracePt t="32880" x="3671888" y="3705225"/>
          <p14:tracePt t="32914" x="3671888" y="3722688"/>
          <p14:tracePt t="33061" x="3679825" y="3730625"/>
          <p14:tracePt t="33084" x="3679825" y="3738563"/>
          <p14:tracePt t="33103" x="3687763" y="3748088"/>
          <p14:tracePt t="33112" x="3697288" y="3748088"/>
          <p14:tracePt t="33116" x="3697288" y="3756025"/>
          <p14:tracePt t="33128" x="3705225" y="3763963"/>
          <p14:tracePt t="33146" x="3721100" y="3773488"/>
          <p14:tracePt t="33162" x="3721100" y="3781425"/>
          <p14:tracePt t="33223" x="3730625" y="3781425"/>
          <p14:tracePt t="33337" x="3730625" y="3789363"/>
          <p14:tracePt t="33357" x="3738563" y="3789363"/>
          <p14:tracePt t="33531" x="3746500" y="3781425"/>
          <p14:tracePt t="33538" x="3746500" y="3773488"/>
          <p14:tracePt t="33561" x="3746500" y="3738563"/>
          <p14:tracePt t="33571" x="3746500" y="3730625"/>
          <p14:tracePt t="33596" x="3746500" y="3697288"/>
          <p14:tracePt t="33613" x="3746500" y="3671888"/>
          <p14:tracePt t="33614" x="3746500" y="3662363"/>
          <p14:tracePt t="33629" x="3746500" y="3611563"/>
          <p14:tracePt t="33646" x="3746500" y="3570288"/>
          <p14:tracePt t="33663" x="3738563" y="3536950"/>
          <p14:tracePt t="33680" x="3730625" y="3502025"/>
          <p14:tracePt t="33696" x="3730625" y="3476625"/>
          <p14:tracePt t="33712" x="3730625" y="3443288"/>
          <p14:tracePt t="33729" x="3713163" y="3409950"/>
          <p14:tracePt t="33746" x="3713163" y="3384550"/>
          <p14:tracePt t="33763" x="3713163" y="3341688"/>
          <p14:tracePt t="33779" x="3705225" y="3308350"/>
          <p14:tracePt t="33780" x="3705225" y="3298825"/>
          <p14:tracePt t="33795" x="3705225" y="3257550"/>
          <p14:tracePt t="33813" x="3705225" y="3222625"/>
          <p14:tracePt t="33814" x="3705225" y="3214688"/>
          <p14:tracePt t="33829" x="3697288" y="3181350"/>
          <p14:tracePt t="33830" x="3697288" y="3171825"/>
          <p14:tracePt t="33846" x="3697288" y="3155950"/>
          <p14:tracePt t="33848" x="3697288" y="3146425"/>
          <p14:tracePt t="33863" x="3697288" y="3113088"/>
          <p14:tracePt t="33864" x="3697288" y="3105150"/>
          <p14:tracePt t="33879" x="3697288" y="3079750"/>
          <p14:tracePt t="33881" x="3697288" y="3070225"/>
          <p14:tracePt t="33896" x="3687763" y="3044825"/>
          <p14:tracePt t="33898" x="3687763" y="3036888"/>
          <p14:tracePt t="33912" x="3687763" y="2994025"/>
          <p14:tracePt t="33913" x="3687763" y="2986088"/>
          <p14:tracePt t="33929" x="3687763" y="2935288"/>
          <p14:tracePt t="33946" x="3687763" y="2894013"/>
          <p14:tracePt t="33962" x="3687763" y="2843213"/>
          <p14:tracePt t="33980" x="3687763" y="2792413"/>
          <p14:tracePt t="33981" x="3687763" y="2782888"/>
          <p14:tracePt t="33996" x="3687763" y="2741613"/>
          <p14:tracePt t="34012" x="3697288" y="2706688"/>
          <p14:tracePt t="34014" x="3697288" y="2698750"/>
          <p14:tracePt t="34029" x="3705225" y="2673350"/>
          <p14:tracePt t="34046" x="3705225" y="2647950"/>
          <p14:tracePt t="34063" x="3721100" y="2640013"/>
          <p14:tracePt t="34080" x="3721100" y="2630488"/>
          <p14:tracePt t="34108" x="3721100" y="2622550"/>
          <p14:tracePt t="34172" x="3721100" y="2614613"/>
          <p14:tracePt t="36989" x="3730625" y="2538413"/>
          <p14:tracePt t="36991" x="3730625" y="2495550"/>
          <p14:tracePt t="36993" x="3730625" y="2470150"/>
          <p14:tracePt t="36994" x="3730625" y="2452688"/>
          <p14:tracePt t="36995" x="3738563" y="2401888"/>
          <p14:tracePt t="36997" x="3738563" y="2386013"/>
          <p14:tracePt t="36997" x="3738563" y="2360613"/>
          <p14:tracePt t="36998" x="3738563" y="2343150"/>
          <p14:tracePt t="36999" x="3738563" y="2317750"/>
          <p14:tracePt t="37001" x="3746500" y="2300288"/>
          <p14:tracePt t="37002" x="3746500" y="2274888"/>
          <p14:tracePt t="37004" x="3763963" y="2208213"/>
          <p14:tracePt t="37006" x="3763963" y="2200275"/>
          <p14:tracePt t="37007" x="3763963" y="2182813"/>
          <p14:tracePt t="37021" x="3832225" y="1870075"/>
          <p14:tracePt t="37022" x="3840163" y="1835150"/>
          <p14:tracePt t="37023" x="3840163" y="1827213"/>
          <p14:tracePt t="37024" x="3865563" y="1784350"/>
          <p14:tracePt t="37025" x="3865563" y="1758950"/>
          <p14:tracePt t="37026" x="3873500" y="1725613"/>
          <p14:tracePt t="37027" x="3873500" y="1700213"/>
          <p14:tracePt t="37028" x="3883025" y="1692275"/>
          <p14:tracePt t="37029" x="3883025" y="1666875"/>
          <p14:tracePt t="37030" x="3890963" y="1641475"/>
          <p14:tracePt t="37031" x="3890963" y="1616075"/>
          <p14:tracePt t="37033" x="3908425" y="1598613"/>
          <p14:tracePt t="37034" x="3908425" y="1565275"/>
          <p14:tracePt t="37036" x="3924300" y="1497013"/>
          <p14:tracePt t="37037" x="3924300" y="1489075"/>
          <p14:tracePt t="37038" x="3924300" y="1463675"/>
          <p14:tracePt t="37040" x="3941763" y="1446213"/>
          <p14:tracePt t="37041" x="3949700" y="1420813"/>
          <p14:tracePt t="37042" x="3949700" y="1395413"/>
          <p14:tracePt t="37048" x="3984625" y="1285875"/>
          <p14:tracePt t="37049" x="3992563" y="1252538"/>
          <p14:tracePt t="37050" x="3992563" y="1243013"/>
          <p14:tracePt t="37065" x="4094163" y="930275"/>
          <p14:tracePt t="37066" x="4102100" y="871538"/>
          <p14:tracePt t="37068" x="4102100" y="854075"/>
          <p14:tracePt t="37082" x="4229100" y="515938"/>
          <p14:tracePt t="37084" x="4246563" y="473075"/>
          <p14:tracePt t="37099" x="4348163"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5"/>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Dynamic Branch Prediction</a:t>
            </a:r>
            <a:endParaRPr/>
          </a:p>
        </p:txBody>
      </p:sp>
      <p:sp>
        <p:nvSpPr>
          <p:cNvPr id="194" name="Google Shape;194;p15"/>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8</a:t>
            </a:fld>
            <a:endParaRPr/>
          </a:p>
        </p:txBody>
      </p:sp>
      <p:sp>
        <p:nvSpPr>
          <p:cNvPr id="195" name="Google Shape;195;p15"/>
          <p:cNvSpPr txBox="1">
            <a:spLocks noGrp="1"/>
          </p:cNvSpPr>
          <p:nvPr>
            <p:ph type="body" idx="1"/>
          </p:nvPr>
        </p:nvSpPr>
        <p:spPr>
          <a:xfrm>
            <a:off x="200275" y="939275"/>
            <a:ext cx="4455300" cy="3717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AutoNum type="arabicPeriod"/>
            </a:pPr>
            <a:r>
              <a:rPr lang="en-US" dirty="0" err="1"/>
              <a:t>States:</a:t>
            </a:r>
            <a:r>
              <a:rPr lang="en-US" sz="1600" dirty="0" err="1"/>
              <a:t>WEAKLY_NT、STRONGLY_NT、WEAKLY_T、STRONGLY_T</a:t>
            </a:r>
            <a:endParaRPr sz="1600" dirty="0"/>
          </a:p>
          <a:p>
            <a:pPr marL="457200" lvl="0" indent="-342900" algn="l" rtl="0">
              <a:lnSpc>
                <a:spcPct val="115000"/>
              </a:lnSpc>
              <a:spcBef>
                <a:spcPts val="0"/>
              </a:spcBef>
              <a:spcAft>
                <a:spcPts val="0"/>
              </a:spcAft>
              <a:buSzPts val="1800"/>
              <a:buAutoNum type="arabicPeriod"/>
            </a:pPr>
            <a:r>
              <a:rPr lang="en-US" dirty="0"/>
              <a:t>Determine whether the branch instruction will jump (`</a:t>
            </a:r>
            <a:r>
              <a:rPr lang="en-US" dirty="0" err="1"/>
              <a:t>pred_jump</a:t>
            </a:r>
            <a:r>
              <a:rPr lang="en-US" dirty="0"/>
              <a:t>`)</a:t>
            </a:r>
            <a:r>
              <a:rPr lang="zh-TW" altLang="en-US" dirty="0"/>
              <a:t> </a:t>
            </a:r>
            <a:r>
              <a:rPr lang="en-US" dirty="0"/>
              <a:t> based on the current instruction and state.</a:t>
            </a:r>
            <a:endParaRPr dirty="0"/>
          </a:p>
          <a:p>
            <a:pPr marL="457200" lvl="0" indent="-342900" algn="l" rtl="0">
              <a:lnSpc>
                <a:spcPct val="115000"/>
              </a:lnSpc>
              <a:spcBef>
                <a:spcPts val="0"/>
              </a:spcBef>
              <a:spcAft>
                <a:spcPts val="0"/>
              </a:spcAft>
              <a:buSzPts val="1800"/>
              <a:buAutoNum type="arabicPeriod"/>
            </a:pPr>
            <a:r>
              <a:rPr lang="en-US" dirty="0"/>
              <a:t>Reduce </a:t>
            </a:r>
            <a:r>
              <a:rPr lang="en-US" dirty="0">
                <a:solidFill>
                  <a:srgbClr val="FF0000"/>
                </a:solidFill>
              </a:rPr>
              <a:t>2 cycles </a:t>
            </a:r>
            <a:r>
              <a:rPr lang="en-US" dirty="0"/>
              <a:t>if correct; otherwise, increase 2 cycles.</a:t>
            </a:r>
            <a:endParaRPr dirty="0"/>
          </a:p>
          <a:p>
            <a:pPr marL="457200" lvl="0" indent="-342900" algn="l" rtl="0">
              <a:lnSpc>
                <a:spcPct val="115000"/>
              </a:lnSpc>
              <a:spcBef>
                <a:spcPts val="0"/>
              </a:spcBef>
              <a:spcAft>
                <a:spcPts val="0"/>
              </a:spcAft>
              <a:buSzPts val="1800"/>
              <a:buAutoNum type="arabicPeriod"/>
            </a:pPr>
            <a:r>
              <a:rPr lang="en-US" dirty="0"/>
              <a:t>Use `</a:t>
            </a:r>
            <a:r>
              <a:rPr lang="en-US" dirty="0" err="1"/>
              <a:t>right_reg</a:t>
            </a:r>
            <a:r>
              <a:rPr lang="en-US" dirty="0"/>
              <a:t>` and `</a:t>
            </a:r>
            <a:r>
              <a:rPr lang="en-US" dirty="0" err="1"/>
              <a:t>wrong_reg</a:t>
            </a:r>
            <a:r>
              <a:rPr lang="en-US" dirty="0"/>
              <a:t>` to record the current count of correct predictions.</a:t>
            </a:r>
            <a:endParaRPr dirty="0"/>
          </a:p>
        </p:txBody>
      </p:sp>
      <p:sp>
        <p:nvSpPr>
          <p:cNvPr id="196" name="Google Shape;196;p15"/>
          <p:cNvSpPr txBox="1">
            <a:spLocks noGrp="1"/>
          </p:cNvSpPr>
          <p:nvPr>
            <p:ph type="body" idx="1"/>
          </p:nvPr>
        </p:nvSpPr>
        <p:spPr>
          <a:xfrm>
            <a:off x="4572000" y="939271"/>
            <a:ext cx="4053000" cy="3717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a:t>FSM</a:t>
            </a:r>
            <a:endParaRPr/>
          </a:p>
          <a:p>
            <a:pPr marL="0" lvl="0" indent="0" algn="l" rtl="0">
              <a:lnSpc>
                <a:spcPct val="115000"/>
              </a:lnSpc>
              <a:spcBef>
                <a:spcPts val="0"/>
              </a:spcBef>
              <a:spcAft>
                <a:spcPts val="0"/>
              </a:spcAft>
              <a:buSzPts val="1800"/>
              <a:buNone/>
            </a:pPr>
            <a:endParaRPr/>
          </a:p>
          <a:p>
            <a:pPr marL="914400" lvl="1" indent="-228600" algn="l" rtl="0">
              <a:lnSpc>
                <a:spcPct val="115000"/>
              </a:lnSpc>
              <a:spcBef>
                <a:spcPts val="0"/>
              </a:spcBef>
              <a:spcAft>
                <a:spcPts val="0"/>
              </a:spcAft>
              <a:buSzPts val="1400"/>
              <a:buNone/>
            </a:pPr>
            <a:endParaRPr/>
          </a:p>
          <a:p>
            <a:pPr marL="457200" lvl="0" indent="-228600" algn="l" rtl="0">
              <a:lnSpc>
                <a:spcPct val="115000"/>
              </a:lnSpc>
              <a:spcBef>
                <a:spcPts val="0"/>
              </a:spcBef>
              <a:spcAft>
                <a:spcPts val="0"/>
              </a:spcAft>
              <a:buSzPts val="1800"/>
              <a:buNone/>
            </a:pPr>
            <a:endParaRPr/>
          </a:p>
        </p:txBody>
      </p:sp>
      <p:pic>
        <p:nvPicPr>
          <p:cNvPr id="197" name="Google Shape;197;p15"/>
          <p:cNvPicPr preferRelativeResize="0"/>
          <p:nvPr/>
        </p:nvPicPr>
        <p:blipFill rotWithShape="1">
          <a:blip r:embed="rId5">
            <a:alphaModFix/>
          </a:blip>
          <a:srcRect/>
          <a:stretch/>
        </p:blipFill>
        <p:spPr>
          <a:xfrm>
            <a:off x="4470975" y="939250"/>
            <a:ext cx="4673018" cy="3985524"/>
          </a:xfrm>
          <a:prstGeom prst="rect">
            <a:avLst/>
          </a:prstGeom>
          <a:noFill/>
          <a:ln>
            <a:noFill/>
          </a:ln>
        </p:spPr>
      </p:pic>
      <p:sp>
        <p:nvSpPr>
          <p:cNvPr id="198" name="Google Shape;198;p15"/>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講者：葉仲勛</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38" name="音訊 37">
            <a:hlinkClick r:id="" action="ppaction://media"/>
            <a:extLst>
              <a:ext uri="{FF2B5EF4-FFF2-40B4-BE49-F238E27FC236}">
                <a16:creationId xmlns:a16="http://schemas.microsoft.com/office/drawing/2014/main" id="{8B40DBD8-F2EB-5A93-2ECD-744A65B24FC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9271"/>
    </mc:Choice>
    <mc:Fallback>
      <p:transition spd="slow" advTm="39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32ac6c9b1ca_1_55"/>
          <p:cNvSpPr txBox="1">
            <a:spLocks noGrp="1"/>
          </p:cNvSpPr>
          <p:nvPr>
            <p:ph type="title"/>
          </p:nvPr>
        </p:nvSpPr>
        <p:spPr>
          <a:xfrm>
            <a:off x="354089" y="163496"/>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Dynamic Branch Prediction</a:t>
            </a:r>
            <a:endParaRPr/>
          </a:p>
        </p:txBody>
      </p:sp>
      <p:sp>
        <p:nvSpPr>
          <p:cNvPr id="204" name="Google Shape;204;g32ac6c9b1ca_1_55"/>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700"/>
              <a:buNone/>
            </a:pPr>
            <a:fld id="{00000000-1234-1234-1234-123412341234}" type="slidenum">
              <a:rPr lang="en-US"/>
              <a:t>9</a:t>
            </a:fld>
            <a:endParaRPr/>
          </a:p>
        </p:txBody>
      </p:sp>
      <p:graphicFrame>
        <p:nvGraphicFramePr>
          <p:cNvPr id="205" name="Google Shape;205;g32ac6c9b1ca_1_55"/>
          <p:cNvGraphicFramePr/>
          <p:nvPr/>
        </p:nvGraphicFramePr>
        <p:xfrm>
          <a:off x="731375" y="1359325"/>
          <a:ext cx="7908000" cy="2888900"/>
        </p:xfrm>
        <a:graphic>
          <a:graphicData uri="http://schemas.openxmlformats.org/drawingml/2006/table">
            <a:tbl>
              <a:tblPr>
                <a:noFill/>
                <a:tableStyleId>{DBF401DD-7089-4BFD-9B47-E724DF55D601}</a:tableStyleId>
              </a:tblPr>
              <a:tblGrid>
                <a:gridCol w="1977000">
                  <a:extLst>
                    <a:ext uri="{9D8B030D-6E8A-4147-A177-3AD203B41FA5}">
                      <a16:colId xmlns:a16="http://schemas.microsoft.com/office/drawing/2014/main" val="20000"/>
                    </a:ext>
                  </a:extLst>
                </a:gridCol>
                <a:gridCol w="1977000">
                  <a:extLst>
                    <a:ext uri="{9D8B030D-6E8A-4147-A177-3AD203B41FA5}">
                      <a16:colId xmlns:a16="http://schemas.microsoft.com/office/drawing/2014/main" val="20001"/>
                    </a:ext>
                  </a:extLst>
                </a:gridCol>
                <a:gridCol w="1977000">
                  <a:extLst>
                    <a:ext uri="{9D8B030D-6E8A-4147-A177-3AD203B41FA5}">
                      <a16:colId xmlns:a16="http://schemas.microsoft.com/office/drawing/2014/main" val="20002"/>
                    </a:ext>
                  </a:extLst>
                </a:gridCol>
                <a:gridCol w="1977000">
                  <a:extLst>
                    <a:ext uri="{9D8B030D-6E8A-4147-A177-3AD203B41FA5}">
                      <a16:colId xmlns:a16="http://schemas.microsoft.com/office/drawing/2014/main" val="20003"/>
                    </a:ext>
                  </a:extLst>
                </a:gridCol>
              </a:tblGrid>
              <a:tr h="7222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Right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Wrong</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Accuracy</a:t>
                      </a:r>
                      <a:endParaRPr sz="1400" u="none" strike="noStrike" cap="none" dirty="0"/>
                    </a:p>
                  </a:txBody>
                  <a:tcPr marL="91425" marR="91425" marT="91425" marB="91425"/>
                </a:tc>
                <a:extLst>
                  <a:ext uri="{0D108BD9-81ED-4DB2-BD59-A6C34878D82A}">
                    <a16:rowId xmlns:a16="http://schemas.microsoft.com/office/drawing/2014/main" val="10000"/>
                  </a:ext>
                </a:extLst>
              </a:tr>
              <a:tr h="7222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Conv0~EPU_all</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1048</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27</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97.48%</a:t>
                      </a:r>
                      <a:endParaRPr sz="1400" u="none" strike="noStrike" cap="none"/>
                    </a:p>
                  </a:txBody>
                  <a:tcPr marL="91425" marR="91425" marT="91425" marB="91425"/>
                </a:tc>
                <a:extLst>
                  <a:ext uri="{0D108BD9-81ED-4DB2-BD59-A6C34878D82A}">
                    <a16:rowId xmlns:a16="http://schemas.microsoft.com/office/drawing/2014/main" val="10001"/>
                  </a:ext>
                </a:extLst>
              </a:tr>
              <a:tr h="7222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Prog0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2112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99%</a:t>
                      </a:r>
                      <a:endParaRPr sz="1400" u="none" strike="noStrike" cap="none" dirty="0"/>
                    </a:p>
                  </a:txBody>
                  <a:tcPr marL="91425" marR="91425" marT="91425" marB="91425"/>
                </a:tc>
                <a:extLst>
                  <a:ext uri="{0D108BD9-81ED-4DB2-BD59-A6C34878D82A}">
                    <a16:rowId xmlns:a16="http://schemas.microsoft.com/office/drawing/2014/main" val="10002"/>
                  </a:ext>
                </a:extLst>
              </a:tr>
              <a:tr h="7222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Prog1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2048</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99.4%</a:t>
                      </a:r>
                      <a:endParaRPr sz="1400" u="none" strike="noStrike" cap="none" dirty="0"/>
                    </a:p>
                  </a:txBody>
                  <a:tcPr marL="91425" marR="91425" marT="91425" marB="91425"/>
                </a:tc>
                <a:extLst>
                  <a:ext uri="{0D108BD9-81ED-4DB2-BD59-A6C34878D82A}">
                    <a16:rowId xmlns:a16="http://schemas.microsoft.com/office/drawing/2014/main" val="10003"/>
                  </a:ext>
                </a:extLst>
              </a:tr>
            </a:tbl>
          </a:graphicData>
        </a:graphic>
      </p:graphicFrame>
      <p:sp>
        <p:nvSpPr>
          <p:cNvPr id="206" name="Google Shape;206;g32ac6c9b1ca_1_55"/>
          <p:cNvSpPr txBox="1"/>
          <p:nvPr/>
        </p:nvSpPr>
        <p:spPr>
          <a:xfrm>
            <a:off x="429324" y="359809"/>
            <a:ext cx="160763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講者：葉仲勛</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15" name="音訊 14">
            <a:hlinkClick r:id="" action="ppaction://media"/>
            <a:extLst>
              <a:ext uri="{FF2B5EF4-FFF2-40B4-BE49-F238E27FC236}">
                <a16:creationId xmlns:a16="http://schemas.microsoft.com/office/drawing/2014/main" id="{6049BD7D-1CE5-F081-4C4B-722C6AC661D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308"/>
    </mc:Choice>
    <mc:Fallback>
      <p:transition spd="slow" advTm="24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2134</Words>
  <Application>Microsoft Office PowerPoint</Application>
  <PresentationFormat>如螢幕大小 (16:9)</PresentationFormat>
  <Paragraphs>641</Paragraphs>
  <Slides>37</Slides>
  <Notes>37</Notes>
  <HiddenSlides>0</HiddenSlides>
  <MMClips>9</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37</vt:i4>
      </vt:variant>
    </vt:vector>
  </HeadingPairs>
  <TitlesOfParts>
    <vt:vector size="43" baseType="lpstr">
      <vt:lpstr>Georgia</vt:lpstr>
      <vt:lpstr>Century Gothic</vt:lpstr>
      <vt:lpstr>Times</vt:lpstr>
      <vt:lpstr>Times New Roman</vt:lpstr>
      <vt:lpstr>Arial</vt:lpstr>
      <vt:lpstr>Simple Light</vt:lpstr>
      <vt:lpstr>PowerPoint 簡報</vt:lpstr>
      <vt:lpstr>Member</vt:lpstr>
      <vt:lpstr>Motivation and Data</vt:lpstr>
      <vt:lpstr>Software</vt:lpstr>
      <vt:lpstr>Quantization</vt:lpstr>
      <vt:lpstr>Quantization</vt:lpstr>
      <vt:lpstr>System Overview</vt:lpstr>
      <vt:lpstr>Dynamic Branch Prediction</vt:lpstr>
      <vt:lpstr>Dynamic Branch Prediction</vt:lpstr>
      <vt:lpstr>EPU Overview</vt:lpstr>
      <vt:lpstr>EPU Overview</vt:lpstr>
      <vt:lpstr>EPU Overview</vt:lpstr>
      <vt:lpstr>EPU Overview</vt:lpstr>
      <vt:lpstr>EPU Control</vt:lpstr>
      <vt:lpstr>EPU Control</vt:lpstr>
      <vt:lpstr>Flow chart</vt:lpstr>
      <vt:lpstr>Flow chart </vt:lpstr>
      <vt:lpstr>Psum buffer</vt:lpstr>
      <vt:lpstr>Convolution Layer 1</vt:lpstr>
      <vt:lpstr>Convolution Layer 1</vt:lpstr>
      <vt:lpstr>Convolution Layer 2</vt:lpstr>
      <vt:lpstr>Convolution Layer 2 </vt:lpstr>
      <vt:lpstr>Global Average Pooling</vt:lpstr>
      <vt:lpstr>Fully Connect 1</vt:lpstr>
      <vt:lpstr>Fully Connect 2</vt:lpstr>
      <vt:lpstr>EPU verification</vt:lpstr>
      <vt:lpstr>EPU system verification</vt:lpstr>
      <vt:lpstr>EPU system verification</vt:lpstr>
      <vt:lpstr>EPU system verification</vt:lpstr>
      <vt:lpstr>Specification</vt:lpstr>
      <vt:lpstr>AXI Address Mapping</vt:lpstr>
      <vt:lpstr>Specification</vt:lpstr>
      <vt:lpstr>L1 Cache Hit Rate</vt:lpstr>
      <vt:lpstr>Testbench</vt:lpstr>
      <vt:lpstr>Performance &amp; Area</vt:lpstr>
      <vt:lpstr>Contribution List</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xuan wei Liu</dc:creator>
  <cp:lastModifiedBy>葉仲勛 ZHONG-XUN,YE</cp:lastModifiedBy>
  <cp:revision>2</cp:revision>
  <dcterms:modified xsi:type="dcterms:W3CDTF">2025-01-14T17:34:52Z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0x0101008537736FD0791042B9157CB8088AF851</vt:lpwstr>
  </property>
</Properties>
</file>